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6" r:id="rId3"/>
    <p:sldId id="257" r:id="rId4"/>
    <p:sldId id="258" r:id="rId5"/>
    <p:sldId id="259" r:id="rId6"/>
    <p:sldId id="260" r:id="rId7"/>
    <p:sldId id="271" r:id="rId8"/>
    <p:sldId id="262" r:id="rId9"/>
    <p:sldId id="261" r:id="rId10"/>
    <p:sldId id="263" r:id="rId11"/>
    <p:sldId id="267" r:id="rId12"/>
    <p:sldId id="273" r:id="rId13"/>
    <p:sldId id="272" r:id="rId14"/>
    <p:sldId id="276" r:id="rId15"/>
    <p:sldId id="264" r:id="rId16"/>
    <p:sldId id="274" r:id="rId17"/>
    <p:sldId id="275" r:id="rId18"/>
    <p:sldId id="268" r:id="rId19"/>
    <p:sldId id="277"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92"/>
  </p:normalViewPr>
  <p:slideViewPr>
    <p:cSldViewPr snapToGrid="0" snapToObjects="1">
      <p:cViewPr>
        <p:scale>
          <a:sx n="100" d="100"/>
          <a:sy n="100" d="100"/>
        </p:scale>
        <p:origin x="464"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Jackhoffman/Desktop/Driving%20data.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localhost/Users/Jackhoffman/Desktop/Driving%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Decrease in Fatalities 1990-2016</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'Raw Data'!$AB$1</c:f>
              <c:strCache>
                <c:ptCount val="1"/>
                <c:pt idx="0">
                  <c:v>% Decrease in Fatalities</c:v>
                </c:pt>
              </c:strCache>
            </c:strRef>
          </c:tx>
          <c:spPr>
            <a:solidFill>
              <a:schemeClr val="accent1"/>
            </a:solidFill>
            <a:ln>
              <a:noFill/>
            </a:ln>
            <a:effectLst/>
          </c:spPr>
          <c:invertIfNegative val="0"/>
          <c:dPt>
            <c:idx val="29"/>
            <c:invertIfNegative val="0"/>
            <c:bubble3D val="0"/>
            <c:spPr>
              <a:solidFill>
                <a:srgbClr val="FF0000"/>
              </a:solidFill>
              <a:ln>
                <a:noFill/>
              </a:ln>
              <a:effectLst/>
            </c:spPr>
          </c:dPt>
          <c:cat>
            <c:strRef>
              <c:f>'Raw Data'!$AA$2:$AA$62</c:f>
              <c:strCache>
                <c:ptCount val="31"/>
                <c:pt idx="0">
                  <c:v>Australia</c:v>
                </c:pt>
                <c:pt idx="1">
                  <c:v>Austria</c:v>
                </c:pt>
                <c:pt idx="2">
                  <c:v>Belgium</c:v>
                </c:pt>
                <c:pt idx="3">
                  <c:v>Canada</c:v>
                </c:pt>
                <c:pt idx="4">
                  <c:v>Czech Republic</c:v>
                </c:pt>
                <c:pt idx="5">
                  <c:v>Denmark</c:v>
                </c:pt>
                <c:pt idx="6">
                  <c:v>Finland</c:v>
                </c:pt>
                <c:pt idx="7">
                  <c:v>France</c:v>
                </c:pt>
                <c:pt idx="8">
                  <c:v>Greece</c:v>
                </c:pt>
                <c:pt idx="9">
                  <c:v>Hungary</c:v>
                </c:pt>
                <c:pt idx="10">
                  <c:v>Iceland</c:v>
                </c:pt>
                <c:pt idx="11">
                  <c:v>Ireland</c:v>
                </c:pt>
                <c:pt idx="12">
                  <c:v>Israel</c:v>
                </c:pt>
                <c:pt idx="13">
                  <c:v>Italy</c:v>
                </c:pt>
                <c:pt idx="14">
                  <c:v>Japan</c:v>
                </c:pt>
                <c:pt idx="15">
                  <c:v>Korea</c:v>
                </c:pt>
                <c:pt idx="16">
                  <c:v>Lithuania</c:v>
                </c:pt>
                <c:pt idx="17">
                  <c:v>Luxembourg</c:v>
                </c:pt>
                <c:pt idx="18">
                  <c:v>Netherlands</c:v>
                </c:pt>
                <c:pt idx="19">
                  <c:v>New Zealand</c:v>
                </c:pt>
                <c:pt idx="20">
                  <c:v>Norway</c:v>
                </c:pt>
                <c:pt idx="21">
                  <c:v>Poland</c:v>
                </c:pt>
                <c:pt idx="22">
                  <c:v>Portugal</c:v>
                </c:pt>
                <c:pt idx="23">
                  <c:v>Slovenia</c:v>
                </c:pt>
                <c:pt idx="24">
                  <c:v>Spain</c:v>
                </c:pt>
                <c:pt idx="25">
                  <c:v>Sweden</c:v>
                </c:pt>
                <c:pt idx="26">
                  <c:v>Switzerland</c:v>
                </c:pt>
                <c:pt idx="27">
                  <c:v>Great Britain</c:v>
                </c:pt>
                <c:pt idx="28">
                  <c:v>Northern Ireland</c:v>
                </c:pt>
                <c:pt idx="29">
                  <c:v>United States</c:v>
                </c:pt>
                <c:pt idx="30">
                  <c:v>Chile</c:v>
                </c:pt>
              </c:strCache>
            </c:strRef>
          </c:cat>
          <c:val>
            <c:numRef>
              <c:f>'Raw Data'!$AB$2:$AB$62</c:f>
              <c:numCache>
                <c:formatCode>0%</c:formatCode>
                <c:ptCount val="31"/>
                <c:pt idx="0">
                  <c:v>0.44</c:v>
                </c:pt>
                <c:pt idx="1">
                  <c:v>0.72</c:v>
                </c:pt>
                <c:pt idx="2">
                  <c:v>0.68</c:v>
                </c:pt>
                <c:pt idx="3">
                  <c:v>0.52</c:v>
                </c:pt>
                <c:pt idx="4">
                  <c:v>0.53</c:v>
                </c:pt>
                <c:pt idx="5">
                  <c:v>0.67</c:v>
                </c:pt>
                <c:pt idx="6">
                  <c:v>0.6</c:v>
                </c:pt>
                <c:pt idx="7">
                  <c:v>0.69</c:v>
                </c:pt>
                <c:pt idx="8">
                  <c:v>0.6</c:v>
                </c:pt>
                <c:pt idx="9">
                  <c:v>0.75</c:v>
                </c:pt>
                <c:pt idx="10">
                  <c:v>0.25</c:v>
                </c:pt>
                <c:pt idx="11">
                  <c:v>0.61</c:v>
                </c:pt>
                <c:pt idx="12">
                  <c:v>0.2</c:v>
                </c:pt>
                <c:pt idx="13">
                  <c:v>0.54</c:v>
                </c:pt>
                <c:pt idx="14">
                  <c:v>0.68</c:v>
                </c:pt>
                <c:pt idx="15">
                  <c:v>0.7</c:v>
                </c:pt>
                <c:pt idx="16">
                  <c:v>0.82</c:v>
                </c:pt>
                <c:pt idx="17">
                  <c:v>0.55</c:v>
                </c:pt>
                <c:pt idx="18">
                  <c:v>0.61</c:v>
                </c:pt>
                <c:pt idx="19">
                  <c:v>0.55</c:v>
                </c:pt>
                <c:pt idx="20">
                  <c:v>0.59</c:v>
                </c:pt>
                <c:pt idx="21">
                  <c:v>0.59</c:v>
                </c:pt>
                <c:pt idx="22">
                  <c:v>0.81</c:v>
                </c:pt>
                <c:pt idx="23">
                  <c:v>0.75</c:v>
                </c:pt>
                <c:pt idx="24">
                  <c:v>0.8</c:v>
                </c:pt>
                <c:pt idx="25">
                  <c:v>0.65</c:v>
                </c:pt>
                <c:pt idx="26">
                  <c:v>0.77</c:v>
                </c:pt>
                <c:pt idx="27">
                  <c:v>0.66</c:v>
                </c:pt>
                <c:pt idx="28">
                  <c:v>0.63</c:v>
                </c:pt>
                <c:pt idx="29">
                  <c:v>0.16</c:v>
                </c:pt>
                <c:pt idx="30">
                  <c:v>-0.06</c:v>
                </c:pt>
              </c:numCache>
            </c:numRef>
          </c:val>
        </c:ser>
        <c:dLbls>
          <c:showLegendKey val="0"/>
          <c:showVal val="0"/>
          <c:showCatName val="0"/>
          <c:showSerName val="0"/>
          <c:showPercent val="0"/>
          <c:showBubbleSize val="0"/>
        </c:dLbls>
        <c:gapWidth val="50"/>
        <c:overlap val="-27"/>
        <c:axId val="-2121475568"/>
        <c:axId val="-2118224688"/>
      </c:barChart>
      <c:catAx>
        <c:axId val="-2121475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8224688"/>
        <c:crosses val="autoZero"/>
        <c:auto val="0"/>
        <c:lblAlgn val="ctr"/>
        <c:lblOffset val="100"/>
        <c:noMultiLvlLbl val="0"/>
      </c:catAx>
      <c:valAx>
        <c:axId val="-21182246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1475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US &amp; EU Share of OECD</a:t>
            </a:r>
            <a:r>
              <a:rPr lang="en-US" baseline="0"/>
              <a:t> Traffic Fatalities (1990-2016)</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'Raw Data'!$C$92</c:f>
              <c:strCache>
                <c:ptCount val="1"/>
                <c:pt idx="0">
                  <c:v>USA</c:v>
                </c:pt>
              </c:strCache>
            </c:strRef>
          </c:tx>
          <c:spPr>
            <a:ln w="57150" cap="rnd">
              <a:solidFill>
                <a:srgbClr val="FF0000"/>
              </a:solidFill>
              <a:round/>
            </a:ln>
            <a:effectLst/>
          </c:spPr>
          <c:marker>
            <c:symbol val="none"/>
          </c:marker>
          <c:val>
            <c:numRef>
              <c:f>'Raw Data'!$C$93:$C$107</c:f>
              <c:numCache>
                <c:formatCode>General</c:formatCode>
                <c:ptCount val="15"/>
                <c:pt idx="0">
                  <c:v>0.313867483021922</c:v>
                </c:pt>
                <c:pt idx="1">
                  <c:v>0.31916251656867</c:v>
                </c:pt>
                <c:pt idx="2">
                  <c:v>0.34122810273046</c:v>
                </c:pt>
                <c:pt idx="3">
                  <c:v>0.408325042764966</c:v>
                </c:pt>
                <c:pt idx="4">
                  <c:v>0.415903847991059</c:v>
                </c:pt>
                <c:pt idx="5">
                  <c:v>0.414660979671165</c:v>
                </c:pt>
                <c:pt idx="6">
                  <c:v>0.388004966434739</c:v>
                </c:pt>
                <c:pt idx="7">
                  <c:v>0.384606213275151</c:v>
                </c:pt>
                <c:pt idx="8">
                  <c:v>0.395002942390071</c:v>
                </c:pt>
                <c:pt idx="9">
                  <c:v>0.397766187557983</c:v>
                </c:pt>
                <c:pt idx="10">
                  <c:v>0.419877556896756</c:v>
                </c:pt>
                <c:pt idx="11">
                  <c:v>0.426286238385873</c:v>
                </c:pt>
                <c:pt idx="12">
                  <c:v>0.429407601001052</c:v>
                </c:pt>
                <c:pt idx="13">
                  <c:v>0.480876339910031</c:v>
                </c:pt>
                <c:pt idx="14">
                  <c:v>0.465054415965799</c:v>
                </c:pt>
              </c:numCache>
            </c:numRef>
          </c:val>
          <c:smooth val="0"/>
        </c:ser>
        <c:ser>
          <c:idx val="1"/>
          <c:order val="1"/>
          <c:tx>
            <c:strRef>
              <c:f>'Raw Data'!$D$92</c:f>
              <c:strCache>
                <c:ptCount val="1"/>
                <c:pt idx="0">
                  <c:v>EU</c:v>
                </c:pt>
              </c:strCache>
            </c:strRef>
          </c:tx>
          <c:spPr>
            <a:ln w="57150" cap="rnd">
              <a:solidFill>
                <a:schemeClr val="accent5">
                  <a:lumMod val="50000"/>
                </a:schemeClr>
              </a:solidFill>
              <a:round/>
            </a:ln>
            <a:effectLst/>
          </c:spPr>
          <c:marker>
            <c:symbol val="none"/>
          </c:marker>
          <c:val>
            <c:numRef>
              <c:f>'Raw Data'!$D$93:$D$107</c:f>
              <c:numCache>
                <c:formatCode>General</c:formatCode>
                <c:ptCount val="15"/>
                <c:pt idx="0">
                  <c:v>0.369252964565959</c:v>
                </c:pt>
                <c:pt idx="1">
                  <c:v>0.335075993074533</c:v>
                </c:pt>
                <c:pt idx="2">
                  <c:v>0.328407135036975</c:v>
                </c:pt>
                <c:pt idx="3">
                  <c:v>0.298468620089565</c:v>
                </c:pt>
                <c:pt idx="4">
                  <c:v>0.290425692110081</c:v>
                </c:pt>
                <c:pt idx="5">
                  <c:v>0.295455621328023</c:v>
                </c:pt>
                <c:pt idx="6">
                  <c:v>0.275573417493758</c:v>
                </c:pt>
                <c:pt idx="7">
                  <c:v>0.27064209022576</c:v>
                </c:pt>
                <c:pt idx="8">
                  <c:v>0.25855521548003</c:v>
                </c:pt>
                <c:pt idx="9">
                  <c:v>0.255947398435121</c:v>
                </c:pt>
                <c:pt idx="10">
                  <c:v>0.237344793869529</c:v>
                </c:pt>
                <c:pt idx="11">
                  <c:v>0.225526194642962</c:v>
                </c:pt>
                <c:pt idx="12">
                  <c:v>0.226663846069576</c:v>
                </c:pt>
                <c:pt idx="13">
                  <c:v>0.233845346526349</c:v>
                </c:pt>
                <c:pt idx="14">
                  <c:v>0.21166487259328</c:v>
                </c:pt>
              </c:numCache>
            </c:numRef>
          </c:val>
          <c:smooth val="0"/>
        </c:ser>
        <c:dLbls>
          <c:showLegendKey val="0"/>
          <c:showVal val="0"/>
          <c:showCatName val="0"/>
          <c:showSerName val="0"/>
          <c:showPercent val="0"/>
          <c:showBubbleSize val="0"/>
        </c:dLbls>
        <c:smooth val="0"/>
        <c:axId val="-2042250208"/>
        <c:axId val="-2042520960"/>
      </c:lineChart>
      <c:catAx>
        <c:axId val="-2042250208"/>
        <c:scaling>
          <c:orientation val="minMax"/>
        </c:scaling>
        <c:delete val="1"/>
        <c:axPos val="b"/>
        <c:majorTickMark val="none"/>
        <c:minorTickMark val="none"/>
        <c:tickLblPos val="nextTo"/>
        <c:crossAx val="-2042520960"/>
        <c:crosses val="autoZero"/>
        <c:auto val="1"/>
        <c:lblAlgn val="ctr"/>
        <c:lblOffset val="100"/>
        <c:noMultiLvlLbl val="0"/>
      </c:catAx>
      <c:valAx>
        <c:axId val="-2042520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22502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E1EE7A-CC3E-E84F-B2F5-2976CA885B76}"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E948B-9787-C145-A87A-C94AC821488D}" type="slidenum">
              <a:rPr lang="en-US" smtClean="0"/>
              <a:t>‹#›</a:t>
            </a:fld>
            <a:endParaRPr lang="en-US"/>
          </a:p>
        </p:txBody>
      </p:sp>
    </p:spTree>
    <p:extLst>
      <p:ext uri="{BB962C8B-B14F-4D97-AF65-F5344CB8AC3E}">
        <p14:creationId xmlns:p14="http://schemas.microsoft.com/office/powerpoint/2010/main" val="203985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E1EE7A-CC3E-E84F-B2F5-2976CA885B76}"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E948B-9787-C145-A87A-C94AC821488D}" type="slidenum">
              <a:rPr lang="en-US" smtClean="0"/>
              <a:t>‹#›</a:t>
            </a:fld>
            <a:endParaRPr lang="en-US"/>
          </a:p>
        </p:txBody>
      </p:sp>
    </p:spTree>
    <p:extLst>
      <p:ext uri="{BB962C8B-B14F-4D97-AF65-F5344CB8AC3E}">
        <p14:creationId xmlns:p14="http://schemas.microsoft.com/office/powerpoint/2010/main" val="82950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E1EE7A-CC3E-E84F-B2F5-2976CA885B76}"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E948B-9787-C145-A87A-C94AC821488D}" type="slidenum">
              <a:rPr lang="en-US" smtClean="0"/>
              <a:t>‹#›</a:t>
            </a:fld>
            <a:endParaRPr lang="en-US"/>
          </a:p>
        </p:txBody>
      </p:sp>
    </p:spTree>
    <p:extLst>
      <p:ext uri="{BB962C8B-B14F-4D97-AF65-F5344CB8AC3E}">
        <p14:creationId xmlns:p14="http://schemas.microsoft.com/office/powerpoint/2010/main" val="93422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CAEEF-4B69-BB49-BAA6-314990D7EBBA}"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2031585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CAEEF-4B69-BB49-BAA6-314990D7EBBA}"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2021667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CAEEF-4B69-BB49-BAA6-314990D7EBBA}"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674804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0CAEEF-4B69-BB49-BAA6-314990D7EBBA}"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578898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0CAEEF-4B69-BB49-BAA6-314990D7EBBA}" type="datetimeFigureOut">
              <a:rPr lang="en-US" smtClean="0"/>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1444975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CAEEF-4B69-BB49-BAA6-314990D7EBBA}"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1954669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CAEEF-4B69-BB49-BAA6-314990D7EBBA}" type="datetimeFigureOut">
              <a:rPr lang="en-US" smtClean="0"/>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2067476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CAEEF-4B69-BB49-BAA6-314990D7EBBA}"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178483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E1EE7A-CC3E-E84F-B2F5-2976CA885B76}"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E948B-9787-C145-A87A-C94AC821488D}" type="slidenum">
              <a:rPr lang="en-US" smtClean="0"/>
              <a:t>‹#›</a:t>
            </a:fld>
            <a:endParaRPr lang="en-US"/>
          </a:p>
        </p:txBody>
      </p:sp>
    </p:spTree>
    <p:extLst>
      <p:ext uri="{BB962C8B-B14F-4D97-AF65-F5344CB8AC3E}">
        <p14:creationId xmlns:p14="http://schemas.microsoft.com/office/powerpoint/2010/main" val="1100923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CAEEF-4B69-BB49-BAA6-314990D7EBBA}"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16333219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CAEEF-4B69-BB49-BAA6-314990D7EBBA}"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2105499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CAEEF-4B69-BB49-BAA6-314990D7EBBA}"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9008134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CAEEF-4B69-BB49-BAA6-314990D7EBBA}"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2117411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CAEEF-4B69-BB49-BAA6-314990D7EBBA}"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3525335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CAEEF-4B69-BB49-BAA6-314990D7EBBA}"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123707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CAEEF-4B69-BB49-BAA6-314990D7EBBA}"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53907-9C4B-1D4D-8E04-7DD30ABD1FF2}" type="slidenum">
              <a:rPr lang="en-US" smtClean="0"/>
              <a:t>‹#›</a:t>
            </a:fld>
            <a:endParaRPr lang="en-US"/>
          </a:p>
        </p:txBody>
      </p:sp>
    </p:spTree>
    <p:extLst>
      <p:ext uri="{BB962C8B-B14F-4D97-AF65-F5344CB8AC3E}">
        <p14:creationId xmlns:p14="http://schemas.microsoft.com/office/powerpoint/2010/main" val="380353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E1EE7A-CC3E-E84F-B2F5-2976CA885B76}"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E948B-9787-C145-A87A-C94AC821488D}" type="slidenum">
              <a:rPr lang="en-US" smtClean="0"/>
              <a:t>‹#›</a:t>
            </a:fld>
            <a:endParaRPr lang="en-US"/>
          </a:p>
        </p:txBody>
      </p:sp>
    </p:spTree>
    <p:extLst>
      <p:ext uri="{BB962C8B-B14F-4D97-AF65-F5344CB8AC3E}">
        <p14:creationId xmlns:p14="http://schemas.microsoft.com/office/powerpoint/2010/main" val="50712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E1EE7A-CC3E-E84F-B2F5-2976CA885B76}"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E948B-9787-C145-A87A-C94AC821488D}" type="slidenum">
              <a:rPr lang="en-US" smtClean="0"/>
              <a:t>‹#›</a:t>
            </a:fld>
            <a:endParaRPr lang="en-US"/>
          </a:p>
        </p:txBody>
      </p:sp>
    </p:spTree>
    <p:extLst>
      <p:ext uri="{BB962C8B-B14F-4D97-AF65-F5344CB8AC3E}">
        <p14:creationId xmlns:p14="http://schemas.microsoft.com/office/powerpoint/2010/main" val="1950947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E1EE7A-CC3E-E84F-B2F5-2976CA885B76}" type="datetimeFigureOut">
              <a:rPr lang="en-US" smtClean="0"/>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DE948B-9787-C145-A87A-C94AC821488D}" type="slidenum">
              <a:rPr lang="en-US" smtClean="0"/>
              <a:t>‹#›</a:t>
            </a:fld>
            <a:endParaRPr lang="en-US"/>
          </a:p>
        </p:txBody>
      </p:sp>
    </p:spTree>
    <p:extLst>
      <p:ext uri="{BB962C8B-B14F-4D97-AF65-F5344CB8AC3E}">
        <p14:creationId xmlns:p14="http://schemas.microsoft.com/office/powerpoint/2010/main" val="178918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E1EE7A-CC3E-E84F-B2F5-2976CA885B76}"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DE948B-9787-C145-A87A-C94AC821488D}" type="slidenum">
              <a:rPr lang="en-US" smtClean="0"/>
              <a:t>‹#›</a:t>
            </a:fld>
            <a:endParaRPr lang="en-US"/>
          </a:p>
        </p:txBody>
      </p:sp>
    </p:spTree>
    <p:extLst>
      <p:ext uri="{BB962C8B-B14F-4D97-AF65-F5344CB8AC3E}">
        <p14:creationId xmlns:p14="http://schemas.microsoft.com/office/powerpoint/2010/main" val="174894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1EE7A-CC3E-E84F-B2F5-2976CA885B76}" type="datetimeFigureOut">
              <a:rPr lang="en-US" smtClean="0"/>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DE948B-9787-C145-A87A-C94AC821488D}" type="slidenum">
              <a:rPr lang="en-US" smtClean="0"/>
              <a:t>‹#›</a:t>
            </a:fld>
            <a:endParaRPr lang="en-US"/>
          </a:p>
        </p:txBody>
      </p:sp>
    </p:spTree>
    <p:extLst>
      <p:ext uri="{BB962C8B-B14F-4D97-AF65-F5344CB8AC3E}">
        <p14:creationId xmlns:p14="http://schemas.microsoft.com/office/powerpoint/2010/main" val="185429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1EE7A-CC3E-E84F-B2F5-2976CA885B76}"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E948B-9787-C145-A87A-C94AC821488D}" type="slidenum">
              <a:rPr lang="en-US" smtClean="0"/>
              <a:t>‹#›</a:t>
            </a:fld>
            <a:endParaRPr lang="en-US"/>
          </a:p>
        </p:txBody>
      </p:sp>
    </p:spTree>
    <p:extLst>
      <p:ext uri="{BB962C8B-B14F-4D97-AF65-F5344CB8AC3E}">
        <p14:creationId xmlns:p14="http://schemas.microsoft.com/office/powerpoint/2010/main" val="77831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1EE7A-CC3E-E84F-B2F5-2976CA885B76}"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E948B-9787-C145-A87A-C94AC821488D}" type="slidenum">
              <a:rPr lang="en-US" smtClean="0"/>
              <a:t>‹#›</a:t>
            </a:fld>
            <a:endParaRPr lang="en-US"/>
          </a:p>
        </p:txBody>
      </p:sp>
    </p:spTree>
    <p:extLst>
      <p:ext uri="{BB962C8B-B14F-4D97-AF65-F5344CB8AC3E}">
        <p14:creationId xmlns:p14="http://schemas.microsoft.com/office/powerpoint/2010/main" val="8958670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slideLayout" Target="../slideLayouts/slideLayout25.xml"/><Relationship Id="rId15" Type="http://schemas.openxmlformats.org/officeDocument/2006/relationships/slideLayout" Target="../slideLayouts/slideLayout26.xml"/><Relationship Id="rId16"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1EE7A-CC3E-E84F-B2F5-2976CA885B76}" type="datetimeFigureOut">
              <a:rPr lang="en-US" smtClean="0"/>
              <a:t>8/6/18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E948B-9787-C145-A87A-C94AC821488D}" type="slidenum">
              <a:rPr lang="en-US" smtClean="0"/>
              <a:t>‹#›</a:t>
            </a:fld>
            <a:endParaRPr lang="en-US"/>
          </a:p>
        </p:txBody>
      </p:sp>
      <p:sp>
        <p:nvSpPr>
          <p:cNvPr id="7" name="Rectangle 6"/>
          <p:cNvSpPr/>
          <p:nvPr userDrawn="1"/>
        </p:nvSpPr>
        <p:spPr>
          <a:xfrm>
            <a:off x="0" y="5617028"/>
            <a:ext cx="12192000" cy="124097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mage result for university of delaware 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8387" y="5686300"/>
            <a:ext cx="1102426" cy="1102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288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CAEEF-4B69-BB49-BAA6-314990D7EBBA}" type="datetimeFigureOut">
              <a:rPr lang="en-US" smtClean="0"/>
              <a:t>8/6/18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353907-9C4B-1D4D-8E04-7DD30ABD1FF2}" type="slidenum">
              <a:rPr lang="en-US" smtClean="0"/>
              <a:t>‹#›</a:t>
            </a:fld>
            <a:endParaRPr lang="en-US"/>
          </a:p>
        </p:txBody>
      </p:sp>
      <p:sp>
        <p:nvSpPr>
          <p:cNvPr id="7" name="Rectangle 6"/>
          <p:cNvSpPr/>
          <p:nvPr userDrawn="1"/>
        </p:nvSpPr>
        <p:spPr>
          <a:xfrm>
            <a:off x="1" y="5700156"/>
            <a:ext cx="12192000" cy="115784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1087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Driving Force Behind Increased Automobile Fatalities</a:t>
            </a:r>
            <a:endParaRPr lang="en-US" dirty="0"/>
          </a:p>
        </p:txBody>
      </p:sp>
      <p:sp>
        <p:nvSpPr>
          <p:cNvPr id="3" name="Subtitle 2"/>
          <p:cNvSpPr>
            <a:spLocks noGrp="1"/>
          </p:cNvSpPr>
          <p:nvPr>
            <p:ph type="subTitle" idx="1"/>
          </p:nvPr>
        </p:nvSpPr>
        <p:spPr/>
        <p:txBody>
          <a:bodyPr/>
          <a:lstStyle/>
          <a:p>
            <a:r>
              <a:rPr lang="en-US" dirty="0" smtClean="0">
                <a:latin typeface="Calibri Light" charset="0"/>
                <a:ea typeface="Calibri Light" charset="0"/>
                <a:cs typeface="Calibri Light" charset="0"/>
              </a:rPr>
              <a:t>Summer Fellows Project 2018</a:t>
            </a:r>
          </a:p>
          <a:p>
            <a:r>
              <a:rPr lang="en-US" dirty="0" smtClean="0">
                <a:latin typeface="Calibri Light" charset="0"/>
                <a:ea typeface="Calibri Light" charset="0"/>
                <a:cs typeface="Calibri Light" charset="0"/>
              </a:rPr>
              <a:t>By: Jack Hoffman</a:t>
            </a:r>
          </a:p>
          <a:p>
            <a:r>
              <a:rPr lang="en-US" dirty="0" smtClean="0">
                <a:latin typeface="Calibri Light" charset="0"/>
                <a:ea typeface="Calibri Light" charset="0"/>
                <a:cs typeface="Calibri Light" charset="0"/>
              </a:rPr>
              <a:t>Working under Jim Berry, Economics</a:t>
            </a:r>
            <a:endParaRPr lang="en-US" dirty="0">
              <a:latin typeface="Calibri Light" charset="0"/>
              <a:ea typeface="Calibri Light" charset="0"/>
              <a:cs typeface="Calibri Light" charset="0"/>
            </a:endParaRPr>
          </a:p>
        </p:txBody>
      </p:sp>
    </p:spTree>
    <p:extLst>
      <p:ext uri="{BB962C8B-B14F-4D97-AF65-F5344CB8AC3E}">
        <p14:creationId xmlns:p14="http://schemas.microsoft.com/office/powerpoint/2010/main" val="1476280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OECD Analysis (1990-2016)</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R</a:t>
            </a:r>
            <a:r>
              <a:rPr lang="en-US" baseline="30000" dirty="0" smtClean="0">
                <a:latin typeface="Calibri Light" charset="0"/>
                <a:ea typeface="Calibri Light" charset="0"/>
                <a:cs typeface="Calibri Light" charset="0"/>
              </a:rPr>
              <a:t>2</a:t>
            </a:r>
            <a:r>
              <a:rPr lang="en-US" dirty="0" smtClean="0">
                <a:latin typeface="Calibri Light" charset="0"/>
                <a:ea typeface="Calibri Light" charset="0"/>
                <a:cs typeface="Calibri Light" charset="0"/>
              </a:rPr>
              <a:t>: 0.9384</a:t>
            </a:r>
          </a:p>
          <a:p>
            <a:r>
              <a:rPr lang="en-US" dirty="0" smtClean="0">
                <a:latin typeface="Calibri Light" charset="0"/>
                <a:ea typeface="Calibri Light" charset="0"/>
                <a:cs typeface="Calibri Light" charset="0"/>
              </a:rPr>
              <a:t>F-Test: 55.86</a:t>
            </a:r>
          </a:p>
          <a:p>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447900173"/>
              </p:ext>
            </p:extLst>
          </p:nvPr>
        </p:nvGraphicFramePr>
        <p:xfrm>
          <a:off x="838200" y="2894351"/>
          <a:ext cx="6680200" cy="1704301"/>
        </p:xfrm>
        <a:graphic>
          <a:graphicData uri="http://schemas.openxmlformats.org/drawingml/2006/table">
            <a:tbl>
              <a:tblPr firstRow="1" bandRow="1">
                <a:tableStyleId>{5C22544A-7EE6-4342-B048-85BDC9FD1C3A}</a:tableStyleId>
              </a:tblPr>
              <a:tblGrid>
                <a:gridCol w="3048000"/>
                <a:gridCol w="1016000"/>
                <a:gridCol w="2616200"/>
              </a:tblGrid>
              <a:tr h="420349">
                <a:tc>
                  <a:txBody>
                    <a:bodyPr/>
                    <a:lstStyle/>
                    <a:p>
                      <a:r>
                        <a:rPr lang="en-US" dirty="0" smtClean="0"/>
                        <a:t>Variable</a:t>
                      </a:r>
                      <a:endParaRPr lang="en-US" dirty="0"/>
                    </a:p>
                  </a:txBody>
                  <a:tcPr/>
                </a:tc>
                <a:tc>
                  <a:txBody>
                    <a:bodyPr/>
                    <a:lstStyle/>
                    <a:p>
                      <a:r>
                        <a:rPr lang="en-US" dirty="0" smtClean="0"/>
                        <a:t>T-test</a:t>
                      </a:r>
                      <a:endParaRPr lang="en-US" dirty="0"/>
                    </a:p>
                  </a:txBody>
                  <a:tcPr/>
                </a:tc>
                <a:tc>
                  <a:txBody>
                    <a:bodyPr/>
                    <a:lstStyle/>
                    <a:p>
                      <a:r>
                        <a:rPr lang="en-US" dirty="0" smtClean="0"/>
                        <a:t>Significant at 95% level?</a:t>
                      </a:r>
                      <a:endParaRPr lang="en-US" dirty="0"/>
                    </a:p>
                  </a:txBody>
                  <a:tcPr/>
                </a:tc>
              </a:tr>
              <a:tr h="552432">
                <a:tc>
                  <a:txBody>
                    <a:bodyPr/>
                    <a:lstStyle/>
                    <a:p>
                      <a:r>
                        <a:rPr lang="en-US" dirty="0" smtClean="0"/>
                        <a:t>% of population</a:t>
                      </a:r>
                      <a:r>
                        <a:rPr lang="en-US" baseline="0" dirty="0" smtClean="0"/>
                        <a:t> &gt; 65 years old</a:t>
                      </a:r>
                      <a:endParaRPr lang="en-US" dirty="0"/>
                    </a:p>
                  </a:txBody>
                  <a:tcPr/>
                </a:tc>
                <a:tc>
                  <a:txBody>
                    <a:bodyPr/>
                    <a:lstStyle/>
                    <a:p>
                      <a:r>
                        <a:rPr lang="en-US" dirty="0" smtClean="0"/>
                        <a:t>-0.72</a:t>
                      </a:r>
                      <a:endParaRPr lang="en-US" dirty="0"/>
                    </a:p>
                  </a:txBody>
                  <a:tcPr/>
                </a:tc>
                <a:tc>
                  <a:txBody>
                    <a:bodyPr/>
                    <a:lstStyle/>
                    <a:p>
                      <a:r>
                        <a:rPr lang="en-US" dirty="0" smtClean="0"/>
                        <a:t>No</a:t>
                      </a:r>
                      <a:endParaRPr lang="en-US" dirty="0"/>
                    </a:p>
                  </a:txBody>
                  <a:tcPr/>
                </a:tc>
              </a:tr>
              <a:tr h="320060">
                <a:tc>
                  <a:txBody>
                    <a:bodyPr/>
                    <a:lstStyle/>
                    <a:p>
                      <a:r>
                        <a:rPr lang="en-US" dirty="0" smtClean="0"/>
                        <a:t>GDP per Capita</a:t>
                      </a:r>
                      <a:endParaRPr lang="en-US" dirty="0"/>
                    </a:p>
                  </a:txBody>
                  <a:tcPr/>
                </a:tc>
                <a:tc>
                  <a:txBody>
                    <a:bodyPr/>
                    <a:lstStyle/>
                    <a:p>
                      <a:r>
                        <a:rPr lang="en-US" dirty="0" smtClean="0"/>
                        <a:t>-2.12</a:t>
                      </a:r>
                      <a:endParaRPr lang="en-US" dirty="0"/>
                    </a:p>
                  </a:txBody>
                  <a:tcPr/>
                </a:tc>
                <a:tc>
                  <a:txBody>
                    <a:bodyPr/>
                    <a:lstStyle/>
                    <a:p>
                      <a:r>
                        <a:rPr lang="en-US" dirty="0" smtClean="0"/>
                        <a:t>Yes</a:t>
                      </a:r>
                      <a:endParaRPr lang="en-US" dirty="0"/>
                    </a:p>
                  </a:txBody>
                  <a:tcPr/>
                </a:tc>
              </a:tr>
              <a:tr h="320060">
                <a:tc>
                  <a:txBody>
                    <a:bodyPr/>
                    <a:lstStyle/>
                    <a:p>
                      <a:r>
                        <a:rPr lang="en-US" dirty="0" smtClean="0"/>
                        <a:t>OECD Gas Price</a:t>
                      </a:r>
                      <a:endParaRPr lang="en-US" dirty="0"/>
                    </a:p>
                  </a:txBody>
                  <a:tcPr/>
                </a:tc>
                <a:tc>
                  <a:txBody>
                    <a:bodyPr/>
                    <a:lstStyle/>
                    <a:p>
                      <a:r>
                        <a:rPr lang="en-US" dirty="0" smtClean="0"/>
                        <a:t>0.20</a:t>
                      </a:r>
                      <a:endParaRPr lang="en-US" dirty="0"/>
                    </a:p>
                  </a:txBody>
                  <a:tcPr/>
                </a:tc>
                <a:tc>
                  <a:txBody>
                    <a:bodyPr/>
                    <a:lstStyle/>
                    <a:p>
                      <a:r>
                        <a:rPr lang="en-US" dirty="0" smtClean="0"/>
                        <a:t>No</a:t>
                      </a:r>
                      <a:endParaRPr lang="en-US" dirty="0"/>
                    </a:p>
                  </a:txBody>
                  <a:tcPr/>
                </a:tc>
              </a:tr>
            </a:tbl>
          </a:graphicData>
        </a:graphic>
      </p:graphicFrame>
    </p:spTree>
    <p:extLst>
      <p:ext uri="{BB962C8B-B14F-4D97-AF65-F5344CB8AC3E}">
        <p14:creationId xmlns:p14="http://schemas.microsoft.com/office/powerpoint/2010/main" val="1456389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OECD Analysis (2009-2016) Interaction term between population and social media</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R</a:t>
            </a:r>
            <a:r>
              <a:rPr lang="en-US" baseline="30000" dirty="0" smtClean="0">
                <a:latin typeface="Calibri Light" charset="0"/>
                <a:ea typeface="Calibri Light" charset="0"/>
                <a:cs typeface="Calibri Light" charset="0"/>
              </a:rPr>
              <a:t>2</a:t>
            </a:r>
            <a:r>
              <a:rPr lang="en-US" dirty="0" smtClean="0">
                <a:latin typeface="Calibri Light" charset="0"/>
                <a:ea typeface="Calibri Light" charset="0"/>
                <a:cs typeface="Calibri Light" charset="0"/>
              </a:rPr>
              <a:t>: 0.9761</a:t>
            </a:r>
          </a:p>
          <a:p>
            <a:r>
              <a:rPr lang="en-US" dirty="0" smtClean="0">
                <a:latin typeface="Calibri Light" charset="0"/>
                <a:ea typeface="Calibri Light" charset="0"/>
                <a:cs typeface="Calibri Light" charset="0"/>
              </a:rPr>
              <a:t>F-Test: 30.63</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116161860"/>
              </p:ext>
            </p:extLst>
          </p:nvPr>
        </p:nvGraphicFramePr>
        <p:xfrm>
          <a:off x="838200" y="2942166"/>
          <a:ext cx="8127999" cy="1854200"/>
        </p:xfrm>
        <a:graphic>
          <a:graphicData uri="http://schemas.openxmlformats.org/drawingml/2006/table">
            <a:tbl>
              <a:tblPr firstRow="1" bandRow="1">
                <a:tableStyleId>{5C22544A-7EE6-4342-B048-85BDC9FD1C3A}</a:tableStyleId>
              </a:tblPr>
              <a:tblGrid>
                <a:gridCol w="2794000"/>
                <a:gridCol w="2624666"/>
                <a:gridCol w="2709333"/>
              </a:tblGrid>
              <a:tr h="370840">
                <a:tc>
                  <a:txBody>
                    <a:bodyPr/>
                    <a:lstStyle/>
                    <a:p>
                      <a:r>
                        <a:rPr lang="en-US" dirty="0" smtClean="0"/>
                        <a:t>Variable</a:t>
                      </a:r>
                      <a:endParaRPr lang="en-US" dirty="0"/>
                    </a:p>
                  </a:txBody>
                  <a:tcPr/>
                </a:tc>
                <a:tc>
                  <a:txBody>
                    <a:bodyPr/>
                    <a:lstStyle/>
                    <a:p>
                      <a:r>
                        <a:rPr lang="en-US" dirty="0" smtClean="0"/>
                        <a:t>T-test</a:t>
                      </a:r>
                      <a:endParaRPr lang="en-US" dirty="0"/>
                    </a:p>
                  </a:txBody>
                  <a:tcPr/>
                </a:tc>
                <a:tc>
                  <a:txBody>
                    <a:bodyPr/>
                    <a:lstStyle/>
                    <a:p>
                      <a:r>
                        <a:rPr lang="en-US" dirty="0" smtClean="0"/>
                        <a:t>Significant at 95% level</a:t>
                      </a:r>
                      <a:endParaRPr lang="en-US" dirty="0"/>
                    </a:p>
                  </a:txBody>
                  <a:tcPr/>
                </a:tc>
              </a:tr>
              <a:tr h="370840">
                <a:tc>
                  <a:txBody>
                    <a:bodyPr/>
                    <a:lstStyle/>
                    <a:p>
                      <a:r>
                        <a:rPr lang="en-US" dirty="0" smtClean="0"/>
                        <a:t>% of population &gt; 65 yrs old</a:t>
                      </a:r>
                      <a:endParaRPr lang="en-US" dirty="0"/>
                    </a:p>
                  </a:txBody>
                  <a:tcPr/>
                </a:tc>
                <a:tc>
                  <a:txBody>
                    <a:bodyPr/>
                    <a:lstStyle/>
                    <a:p>
                      <a:r>
                        <a:rPr lang="en-US" dirty="0" smtClean="0"/>
                        <a:t>4.86</a:t>
                      </a:r>
                      <a:endParaRPr lang="en-US" dirty="0"/>
                    </a:p>
                  </a:txBody>
                  <a:tcPr/>
                </a:tc>
                <a:tc>
                  <a:txBody>
                    <a:bodyPr/>
                    <a:lstStyle/>
                    <a:p>
                      <a:r>
                        <a:rPr lang="en-US" dirty="0" smtClean="0"/>
                        <a:t>Yes</a:t>
                      </a:r>
                      <a:endParaRPr lang="en-US" dirty="0"/>
                    </a:p>
                  </a:txBody>
                  <a:tcPr/>
                </a:tc>
              </a:tr>
              <a:tr h="370840">
                <a:tc>
                  <a:txBody>
                    <a:bodyPr/>
                    <a:lstStyle/>
                    <a:p>
                      <a:r>
                        <a:rPr lang="en-US" dirty="0" smtClean="0"/>
                        <a:t>GDP per Capita</a:t>
                      </a:r>
                      <a:endParaRPr lang="en-US" dirty="0"/>
                    </a:p>
                  </a:txBody>
                  <a:tcPr/>
                </a:tc>
                <a:tc>
                  <a:txBody>
                    <a:bodyPr/>
                    <a:lstStyle/>
                    <a:p>
                      <a:r>
                        <a:rPr lang="en-US" dirty="0" smtClean="0"/>
                        <a:t>-6.87</a:t>
                      </a:r>
                      <a:endParaRPr lang="en-US" dirty="0"/>
                    </a:p>
                  </a:txBody>
                  <a:tcPr/>
                </a:tc>
                <a:tc>
                  <a:txBody>
                    <a:bodyPr/>
                    <a:lstStyle/>
                    <a:p>
                      <a:r>
                        <a:rPr lang="en-US" dirty="0" smtClean="0"/>
                        <a:t>Yes</a:t>
                      </a:r>
                      <a:endParaRPr lang="en-US" dirty="0"/>
                    </a:p>
                  </a:txBody>
                  <a:tcPr/>
                </a:tc>
              </a:tr>
              <a:tr h="370840">
                <a:tc>
                  <a:txBody>
                    <a:bodyPr/>
                    <a:lstStyle/>
                    <a:p>
                      <a:r>
                        <a:rPr lang="en-US" dirty="0" smtClean="0"/>
                        <a:t>OECD Gas</a:t>
                      </a:r>
                      <a:r>
                        <a:rPr lang="en-US" baseline="0" dirty="0" smtClean="0"/>
                        <a:t> Price</a:t>
                      </a:r>
                      <a:endParaRPr lang="en-US" dirty="0"/>
                    </a:p>
                  </a:txBody>
                  <a:tcPr/>
                </a:tc>
                <a:tc>
                  <a:txBody>
                    <a:bodyPr/>
                    <a:lstStyle/>
                    <a:p>
                      <a:r>
                        <a:rPr lang="en-US" dirty="0" smtClean="0"/>
                        <a:t>5.29</a:t>
                      </a:r>
                      <a:endParaRPr lang="en-US" dirty="0"/>
                    </a:p>
                  </a:txBody>
                  <a:tcPr/>
                </a:tc>
                <a:tc>
                  <a:txBody>
                    <a:bodyPr/>
                    <a:lstStyle/>
                    <a:p>
                      <a:r>
                        <a:rPr lang="en-US" dirty="0" smtClean="0"/>
                        <a:t>Yes</a:t>
                      </a:r>
                      <a:endParaRPr lang="en-US" dirty="0"/>
                    </a:p>
                  </a:txBody>
                  <a:tcPr/>
                </a:tc>
              </a:tr>
              <a:tr h="370840">
                <a:tc>
                  <a:txBody>
                    <a:bodyPr/>
                    <a:lstStyle/>
                    <a:p>
                      <a:r>
                        <a:rPr lang="en-US" dirty="0" smtClean="0"/>
                        <a:t>Interaction</a:t>
                      </a:r>
                      <a:r>
                        <a:rPr lang="en-US" baseline="0" dirty="0" smtClean="0"/>
                        <a:t> Term</a:t>
                      </a:r>
                      <a:endParaRPr lang="en-US" dirty="0"/>
                    </a:p>
                  </a:txBody>
                  <a:tcPr/>
                </a:tc>
                <a:tc>
                  <a:txBody>
                    <a:bodyPr/>
                    <a:lstStyle/>
                    <a:p>
                      <a:r>
                        <a:rPr lang="en-US" dirty="0" smtClean="0"/>
                        <a:t>-1.05</a:t>
                      </a:r>
                      <a:endParaRPr lang="en-US" dirty="0"/>
                    </a:p>
                  </a:txBody>
                  <a:tcPr/>
                </a:tc>
                <a:tc>
                  <a:txBody>
                    <a:bodyPr/>
                    <a:lstStyle/>
                    <a:p>
                      <a:r>
                        <a:rPr lang="en-US" dirty="0" smtClean="0"/>
                        <a:t>No</a:t>
                      </a:r>
                      <a:endParaRPr lang="en-US" dirty="0"/>
                    </a:p>
                  </a:txBody>
                  <a:tcPr/>
                </a:tc>
              </a:tr>
            </a:tbl>
          </a:graphicData>
        </a:graphic>
      </p:graphicFrame>
    </p:spTree>
    <p:extLst>
      <p:ext uri="{BB962C8B-B14F-4D97-AF65-F5344CB8AC3E}">
        <p14:creationId xmlns:p14="http://schemas.microsoft.com/office/powerpoint/2010/main" val="1072837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World Analysis (2009-2016) No interaction term</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R</a:t>
            </a:r>
            <a:r>
              <a:rPr lang="en-US" baseline="30000" dirty="0" smtClean="0">
                <a:latin typeface="Calibri Light" charset="0"/>
                <a:ea typeface="Calibri Light" charset="0"/>
                <a:cs typeface="Calibri Light" charset="0"/>
              </a:rPr>
              <a:t>2</a:t>
            </a:r>
            <a:r>
              <a:rPr lang="en-US" dirty="0" smtClean="0">
                <a:latin typeface="Calibri Light" charset="0"/>
                <a:ea typeface="Calibri Light" charset="0"/>
                <a:cs typeface="Calibri Light" charset="0"/>
              </a:rPr>
              <a:t>: 0.9814</a:t>
            </a:r>
          </a:p>
          <a:p>
            <a:r>
              <a:rPr lang="en-US" dirty="0" smtClean="0">
                <a:latin typeface="Calibri Light" charset="0"/>
                <a:ea typeface="Calibri Light" charset="0"/>
                <a:cs typeface="Calibri Light" charset="0"/>
              </a:rPr>
              <a:t>F-Test: 39.75</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096653459"/>
              </p:ext>
            </p:extLst>
          </p:nvPr>
        </p:nvGraphicFramePr>
        <p:xfrm>
          <a:off x="838200" y="2942166"/>
          <a:ext cx="8127999" cy="1854200"/>
        </p:xfrm>
        <a:graphic>
          <a:graphicData uri="http://schemas.openxmlformats.org/drawingml/2006/table">
            <a:tbl>
              <a:tblPr firstRow="1" bandRow="1">
                <a:tableStyleId>{5C22544A-7EE6-4342-B048-85BDC9FD1C3A}</a:tableStyleId>
              </a:tblPr>
              <a:tblGrid>
                <a:gridCol w="2794000"/>
                <a:gridCol w="2624666"/>
                <a:gridCol w="2709333"/>
              </a:tblGrid>
              <a:tr h="370840">
                <a:tc>
                  <a:txBody>
                    <a:bodyPr/>
                    <a:lstStyle/>
                    <a:p>
                      <a:r>
                        <a:rPr lang="en-US" dirty="0" smtClean="0"/>
                        <a:t>Variable</a:t>
                      </a:r>
                      <a:endParaRPr lang="en-US" dirty="0"/>
                    </a:p>
                  </a:txBody>
                  <a:tcPr/>
                </a:tc>
                <a:tc>
                  <a:txBody>
                    <a:bodyPr/>
                    <a:lstStyle/>
                    <a:p>
                      <a:r>
                        <a:rPr lang="en-US" dirty="0" smtClean="0"/>
                        <a:t>T-test</a:t>
                      </a:r>
                      <a:endParaRPr lang="en-US" dirty="0"/>
                    </a:p>
                  </a:txBody>
                  <a:tcPr/>
                </a:tc>
                <a:tc>
                  <a:txBody>
                    <a:bodyPr/>
                    <a:lstStyle/>
                    <a:p>
                      <a:r>
                        <a:rPr lang="en-US" dirty="0" smtClean="0"/>
                        <a:t>Significant at 95% level</a:t>
                      </a:r>
                      <a:endParaRPr lang="en-US" dirty="0"/>
                    </a:p>
                  </a:txBody>
                  <a:tcPr/>
                </a:tc>
              </a:tr>
              <a:tr h="370840">
                <a:tc>
                  <a:txBody>
                    <a:bodyPr/>
                    <a:lstStyle/>
                    <a:p>
                      <a:r>
                        <a:rPr lang="en-US" dirty="0" smtClean="0"/>
                        <a:t>% of population &gt; 65 yrs old</a:t>
                      </a:r>
                      <a:endParaRPr lang="en-US" dirty="0"/>
                    </a:p>
                  </a:txBody>
                  <a:tcPr/>
                </a:tc>
                <a:tc>
                  <a:txBody>
                    <a:bodyPr/>
                    <a:lstStyle/>
                    <a:p>
                      <a:r>
                        <a:rPr lang="en-US" dirty="0" smtClean="0"/>
                        <a:t>6.88</a:t>
                      </a:r>
                      <a:endParaRPr lang="en-US" dirty="0"/>
                    </a:p>
                  </a:txBody>
                  <a:tcPr/>
                </a:tc>
                <a:tc>
                  <a:txBody>
                    <a:bodyPr/>
                    <a:lstStyle/>
                    <a:p>
                      <a:r>
                        <a:rPr lang="en-US" dirty="0" smtClean="0"/>
                        <a:t>Yes</a:t>
                      </a:r>
                      <a:endParaRPr lang="en-US" dirty="0"/>
                    </a:p>
                  </a:txBody>
                  <a:tcPr/>
                </a:tc>
              </a:tr>
              <a:tr h="370840">
                <a:tc>
                  <a:txBody>
                    <a:bodyPr/>
                    <a:lstStyle/>
                    <a:p>
                      <a:r>
                        <a:rPr lang="en-US" dirty="0" smtClean="0"/>
                        <a:t>GDP per Capita</a:t>
                      </a:r>
                      <a:endParaRPr lang="en-US" dirty="0"/>
                    </a:p>
                  </a:txBody>
                  <a:tcPr/>
                </a:tc>
                <a:tc>
                  <a:txBody>
                    <a:bodyPr/>
                    <a:lstStyle/>
                    <a:p>
                      <a:r>
                        <a:rPr lang="en-US" dirty="0" smtClean="0"/>
                        <a:t>-7.09</a:t>
                      </a:r>
                      <a:endParaRPr lang="en-US" dirty="0"/>
                    </a:p>
                  </a:txBody>
                  <a:tcPr/>
                </a:tc>
                <a:tc>
                  <a:txBody>
                    <a:bodyPr/>
                    <a:lstStyle/>
                    <a:p>
                      <a:r>
                        <a:rPr lang="en-US" dirty="0" smtClean="0"/>
                        <a:t>Yes</a:t>
                      </a:r>
                      <a:endParaRPr lang="en-US" dirty="0"/>
                    </a:p>
                  </a:txBody>
                  <a:tcPr/>
                </a:tc>
              </a:tr>
              <a:tr h="370840">
                <a:tc>
                  <a:txBody>
                    <a:bodyPr/>
                    <a:lstStyle/>
                    <a:p>
                      <a:r>
                        <a:rPr lang="en-US" dirty="0" smtClean="0"/>
                        <a:t>OECD Gas</a:t>
                      </a:r>
                      <a:r>
                        <a:rPr lang="en-US" baseline="0" dirty="0" smtClean="0"/>
                        <a:t> Price</a:t>
                      </a:r>
                      <a:endParaRPr lang="en-US" dirty="0"/>
                    </a:p>
                  </a:txBody>
                  <a:tcPr/>
                </a:tc>
                <a:tc>
                  <a:txBody>
                    <a:bodyPr/>
                    <a:lstStyle/>
                    <a:p>
                      <a:r>
                        <a:rPr lang="en-US" dirty="0" smtClean="0"/>
                        <a:t>6.39</a:t>
                      </a:r>
                      <a:endParaRPr lang="en-US" dirty="0"/>
                    </a:p>
                  </a:txBody>
                  <a:tcPr/>
                </a:tc>
                <a:tc>
                  <a:txBody>
                    <a:bodyPr/>
                    <a:lstStyle/>
                    <a:p>
                      <a:r>
                        <a:rPr lang="en-US" dirty="0" smtClean="0"/>
                        <a:t>Yes</a:t>
                      </a:r>
                      <a:endParaRPr lang="en-US" dirty="0"/>
                    </a:p>
                  </a:txBody>
                  <a:tcPr/>
                </a:tc>
              </a:tr>
              <a:tr h="370840">
                <a:tc>
                  <a:txBody>
                    <a:bodyPr/>
                    <a:lstStyle/>
                    <a:p>
                      <a:r>
                        <a:rPr lang="en-US" dirty="0" smtClean="0"/>
                        <a:t>Social Media Basket</a:t>
                      </a:r>
                      <a:endParaRPr lang="en-US" dirty="0"/>
                    </a:p>
                  </a:txBody>
                  <a:tcPr/>
                </a:tc>
                <a:tc>
                  <a:txBody>
                    <a:bodyPr/>
                    <a:lstStyle/>
                    <a:p>
                      <a:r>
                        <a:rPr lang="en-US" dirty="0" smtClean="0"/>
                        <a:t>-1.51</a:t>
                      </a:r>
                      <a:endParaRPr lang="en-US" dirty="0"/>
                    </a:p>
                  </a:txBody>
                  <a:tcPr/>
                </a:tc>
                <a:tc>
                  <a:txBody>
                    <a:bodyPr/>
                    <a:lstStyle/>
                    <a:p>
                      <a:r>
                        <a:rPr lang="en-US" dirty="0" smtClean="0"/>
                        <a:t>No</a:t>
                      </a:r>
                      <a:endParaRPr lang="en-US" dirty="0"/>
                    </a:p>
                  </a:txBody>
                  <a:tcPr/>
                </a:tc>
              </a:tr>
            </a:tbl>
          </a:graphicData>
        </a:graphic>
      </p:graphicFrame>
    </p:spTree>
    <p:extLst>
      <p:ext uri="{BB962C8B-B14F-4D97-AF65-F5344CB8AC3E}">
        <p14:creationId xmlns:p14="http://schemas.microsoft.com/office/powerpoint/2010/main" val="1645340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Analysis</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GDP per capita was a significant predictor of traffic fatalities in each regression. Greater GDP likely lead to more research, more government policy and safer cars</a:t>
            </a:r>
          </a:p>
          <a:p>
            <a:r>
              <a:rPr lang="en-US" dirty="0" smtClean="0">
                <a:latin typeface="Calibri Light" charset="0"/>
                <a:ea typeface="Calibri Light" charset="0"/>
                <a:cs typeface="Calibri Light" charset="0"/>
              </a:rPr>
              <a:t>Gas prices and percent of population over 65 were both significant predictors of fatalities between 2009 and 2016. Increasing population over 65 without any significant changes in technology may indicate that an aging population plays a role in the recent trends</a:t>
            </a:r>
          </a:p>
          <a:p>
            <a:r>
              <a:rPr lang="en-US" dirty="0" smtClean="0">
                <a:latin typeface="Calibri Light" charset="0"/>
                <a:ea typeface="Calibri Light" charset="0"/>
                <a:cs typeface="Calibri Light" charset="0"/>
              </a:rPr>
              <a:t>Social media use was not a significant predictor in any model</a:t>
            </a:r>
          </a:p>
        </p:txBody>
      </p:sp>
    </p:spTree>
    <p:extLst>
      <p:ext uri="{BB962C8B-B14F-4D97-AF65-F5344CB8AC3E}">
        <p14:creationId xmlns:p14="http://schemas.microsoft.com/office/powerpoint/2010/main" val="1233021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U.S. Analysis (1990-2016)</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R</a:t>
            </a:r>
            <a:r>
              <a:rPr lang="en-US" baseline="30000" dirty="0" smtClean="0">
                <a:latin typeface="Calibri Light" charset="0"/>
                <a:ea typeface="Calibri Light" charset="0"/>
                <a:cs typeface="Calibri Light" charset="0"/>
              </a:rPr>
              <a:t>2</a:t>
            </a:r>
            <a:r>
              <a:rPr lang="en-US" dirty="0" smtClean="0">
                <a:latin typeface="Calibri Light" charset="0"/>
                <a:ea typeface="Calibri Light" charset="0"/>
                <a:cs typeface="Calibri Light" charset="0"/>
              </a:rPr>
              <a:t>: 0.6491</a:t>
            </a:r>
          </a:p>
          <a:p>
            <a:r>
              <a:rPr lang="en-US" dirty="0" smtClean="0">
                <a:latin typeface="Calibri Light" charset="0"/>
                <a:ea typeface="Calibri Light" charset="0"/>
                <a:cs typeface="Calibri Light" charset="0"/>
              </a:rPr>
              <a:t>F: 6.79</a:t>
            </a:r>
            <a:endParaRPr lang="en-US" dirty="0" smtClean="0">
              <a:latin typeface="Calibri Light" charset="0"/>
              <a:ea typeface="Calibri Light" charset="0"/>
              <a:cs typeface="Calibri Light" charset="0"/>
            </a:endParaRPr>
          </a:p>
          <a:p>
            <a:endParaRPr lang="en-US" dirty="0" smtClean="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547109072"/>
              </p:ext>
            </p:extLst>
          </p:nvPr>
        </p:nvGraphicFramePr>
        <p:xfrm>
          <a:off x="838200" y="2929466"/>
          <a:ext cx="8127999" cy="1483360"/>
        </p:xfrm>
        <a:graphic>
          <a:graphicData uri="http://schemas.openxmlformats.org/drawingml/2006/table">
            <a:tbl>
              <a:tblPr firstRow="1" bandRow="1">
                <a:tableStyleId>{5C22544A-7EE6-4342-B048-85BDC9FD1C3A}</a:tableStyleId>
              </a:tblPr>
              <a:tblGrid>
                <a:gridCol w="2794000"/>
                <a:gridCol w="2624666"/>
                <a:gridCol w="2709333"/>
              </a:tblGrid>
              <a:tr h="370840">
                <a:tc>
                  <a:txBody>
                    <a:bodyPr/>
                    <a:lstStyle/>
                    <a:p>
                      <a:r>
                        <a:rPr lang="en-US" dirty="0" smtClean="0"/>
                        <a:t>Variable</a:t>
                      </a:r>
                      <a:endParaRPr lang="en-US" dirty="0"/>
                    </a:p>
                  </a:txBody>
                  <a:tcPr/>
                </a:tc>
                <a:tc>
                  <a:txBody>
                    <a:bodyPr/>
                    <a:lstStyle/>
                    <a:p>
                      <a:r>
                        <a:rPr lang="en-US" dirty="0" smtClean="0"/>
                        <a:t>T-test</a:t>
                      </a:r>
                      <a:endParaRPr lang="en-US" dirty="0"/>
                    </a:p>
                  </a:txBody>
                  <a:tcPr/>
                </a:tc>
                <a:tc>
                  <a:txBody>
                    <a:bodyPr/>
                    <a:lstStyle/>
                    <a:p>
                      <a:r>
                        <a:rPr lang="en-US" dirty="0" smtClean="0"/>
                        <a:t>Significant at 95% level</a:t>
                      </a:r>
                      <a:endParaRPr lang="en-US" dirty="0"/>
                    </a:p>
                  </a:txBody>
                  <a:tcPr/>
                </a:tc>
              </a:tr>
              <a:tr h="370840">
                <a:tc>
                  <a:txBody>
                    <a:bodyPr/>
                    <a:lstStyle/>
                    <a:p>
                      <a:r>
                        <a:rPr lang="en-US" dirty="0" smtClean="0"/>
                        <a:t>% of population &gt;</a:t>
                      </a:r>
                      <a:r>
                        <a:rPr lang="en-US" baseline="0" dirty="0" smtClean="0"/>
                        <a:t> 65 yrs old</a:t>
                      </a:r>
                      <a:endParaRPr lang="en-US" dirty="0"/>
                    </a:p>
                  </a:txBody>
                  <a:tcPr/>
                </a:tc>
                <a:tc>
                  <a:txBody>
                    <a:bodyPr/>
                    <a:lstStyle/>
                    <a:p>
                      <a:r>
                        <a:rPr lang="en-US" dirty="0" smtClean="0"/>
                        <a:t>-2.55</a:t>
                      </a:r>
                      <a:endParaRPr lang="en-US" dirty="0"/>
                    </a:p>
                  </a:txBody>
                  <a:tcPr/>
                </a:tc>
                <a:tc>
                  <a:txBody>
                    <a:bodyPr/>
                    <a:lstStyle/>
                    <a:p>
                      <a:r>
                        <a:rPr lang="en-US" dirty="0" smtClean="0"/>
                        <a:t>Yes</a:t>
                      </a:r>
                      <a:endParaRPr lang="en-US" dirty="0"/>
                    </a:p>
                  </a:txBody>
                  <a:tcPr/>
                </a:tc>
              </a:tr>
              <a:tr h="370840">
                <a:tc>
                  <a:txBody>
                    <a:bodyPr/>
                    <a:lstStyle/>
                    <a:p>
                      <a:r>
                        <a:rPr lang="en-US" dirty="0" smtClean="0"/>
                        <a:t>Gas Prices</a:t>
                      </a:r>
                      <a:endParaRPr lang="en-US" dirty="0"/>
                    </a:p>
                  </a:txBody>
                  <a:tcPr/>
                </a:tc>
                <a:tc>
                  <a:txBody>
                    <a:bodyPr/>
                    <a:lstStyle/>
                    <a:p>
                      <a:r>
                        <a:rPr lang="en-US" dirty="0" smtClean="0"/>
                        <a:t>-2.60</a:t>
                      </a:r>
                      <a:endParaRPr lang="en-US" dirty="0"/>
                    </a:p>
                  </a:txBody>
                  <a:tcPr/>
                </a:tc>
                <a:tc>
                  <a:txBody>
                    <a:bodyPr/>
                    <a:lstStyle/>
                    <a:p>
                      <a:r>
                        <a:rPr lang="en-US" dirty="0" smtClean="0"/>
                        <a:t>Yes</a:t>
                      </a:r>
                      <a:endParaRPr lang="en-US" dirty="0"/>
                    </a:p>
                  </a:txBody>
                  <a:tcPr/>
                </a:tc>
              </a:tr>
              <a:tr h="370840">
                <a:tc>
                  <a:txBody>
                    <a:bodyPr/>
                    <a:lstStyle/>
                    <a:p>
                      <a:r>
                        <a:rPr lang="en-US" dirty="0" smtClean="0"/>
                        <a:t>GDP per</a:t>
                      </a:r>
                      <a:r>
                        <a:rPr lang="en-US" baseline="0" dirty="0" smtClean="0"/>
                        <a:t> Capita</a:t>
                      </a:r>
                      <a:endParaRPr lang="en-US" dirty="0"/>
                    </a:p>
                  </a:txBody>
                  <a:tcPr/>
                </a:tc>
                <a:tc>
                  <a:txBody>
                    <a:bodyPr/>
                    <a:lstStyle/>
                    <a:p>
                      <a:r>
                        <a:rPr lang="en-US" dirty="0" smtClean="0"/>
                        <a:t>0.30</a:t>
                      </a:r>
                      <a:endParaRPr lang="en-US" dirty="0"/>
                    </a:p>
                  </a:txBody>
                  <a:tcPr/>
                </a:tc>
                <a:tc>
                  <a:txBody>
                    <a:bodyPr/>
                    <a:lstStyle/>
                    <a:p>
                      <a:r>
                        <a:rPr lang="en-US" dirty="0" smtClean="0"/>
                        <a:t>No</a:t>
                      </a:r>
                      <a:endParaRPr lang="en-US" dirty="0"/>
                    </a:p>
                  </a:txBody>
                  <a:tcPr/>
                </a:tc>
              </a:tr>
            </a:tbl>
          </a:graphicData>
        </a:graphic>
      </p:graphicFrame>
    </p:spTree>
    <p:extLst>
      <p:ext uri="{BB962C8B-B14F-4D97-AF65-F5344CB8AC3E}">
        <p14:creationId xmlns:p14="http://schemas.microsoft.com/office/powerpoint/2010/main" val="1895064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U.S. Analysis (2009-2016) No interaction term</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R</a:t>
            </a:r>
            <a:r>
              <a:rPr lang="en-US" baseline="30000" dirty="0" smtClean="0">
                <a:latin typeface="Calibri Light" charset="0"/>
                <a:ea typeface="Calibri Light" charset="0"/>
                <a:cs typeface="Calibri Light" charset="0"/>
              </a:rPr>
              <a:t>2</a:t>
            </a:r>
            <a:r>
              <a:rPr lang="en-US" dirty="0" smtClean="0">
                <a:latin typeface="Calibri Light" charset="0"/>
                <a:ea typeface="Calibri Light" charset="0"/>
                <a:cs typeface="Calibri Light" charset="0"/>
              </a:rPr>
              <a:t>: 0.9436</a:t>
            </a:r>
          </a:p>
          <a:p>
            <a:r>
              <a:rPr lang="en-US" dirty="0" smtClean="0">
                <a:latin typeface="Calibri Light" charset="0"/>
                <a:ea typeface="Calibri Light" charset="0"/>
                <a:cs typeface="Calibri Light" charset="0"/>
              </a:rPr>
              <a:t>F: 12.57</a:t>
            </a:r>
            <a:endParaRPr lang="en-US" dirty="0" smtClean="0">
              <a:latin typeface="Calibri Light" charset="0"/>
              <a:ea typeface="Calibri Light" charset="0"/>
              <a:cs typeface="Calibri Light" charset="0"/>
            </a:endParaRPr>
          </a:p>
          <a:p>
            <a:endParaRPr lang="en-US" dirty="0" smtClean="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105231546"/>
              </p:ext>
            </p:extLst>
          </p:nvPr>
        </p:nvGraphicFramePr>
        <p:xfrm>
          <a:off x="838200" y="2929466"/>
          <a:ext cx="8127999" cy="1854200"/>
        </p:xfrm>
        <a:graphic>
          <a:graphicData uri="http://schemas.openxmlformats.org/drawingml/2006/table">
            <a:tbl>
              <a:tblPr firstRow="1" bandRow="1">
                <a:tableStyleId>{5C22544A-7EE6-4342-B048-85BDC9FD1C3A}</a:tableStyleId>
              </a:tblPr>
              <a:tblGrid>
                <a:gridCol w="2794000"/>
                <a:gridCol w="2624666"/>
                <a:gridCol w="2709333"/>
              </a:tblGrid>
              <a:tr h="370840">
                <a:tc>
                  <a:txBody>
                    <a:bodyPr/>
                    <a:lstStyle/>
                    <a:p>
                      <a:r>
                        <a:rPr lang="en-US" dirty="0" smtClean="0"/>
                        <a:t>Variable</a:t>
                      </a:r>
                      <a:endParaRPr lang="en-US" dirty="0"/>
                    </a:p>
                  </a:txBody>
                  <a:tcPr/>
                </a:tc>
                <a:tc>
                  <a:txBody>
                    <a:bodyPr/>
                    <a:lstStyle/>
                    <a:p>
                      <a:r>
                        <a:rPr lang="en-US" dirty="0" smtClean="0"/>
                        <a:t>T-test</a:t>
                      </a:r>
                      <a:endParaRPr lang="en-US" dirty="0"/>
                    </a:p>
                  </a:txBody>
                  <a:tcPr/>
                </a:tc>
                <a:tc>
                  <a:txBody>
                    <a:bodyPr/>
                    <a:lstStyle/>
                    <a:p>
                      <a:r>
                        <a:rPr lang="en-US" dirty="0" smtClean="0"/>
                        <a:t>Significant at 95% level</a:t>
                      </a:r>
                      <a:endParaRPr lang="en-US" dirty="0"/>
                    </a:p>
                  </a:txBody>
                  <a:tcPr/>
                </a:tc>
              </a:tr>
              <a:tr h="370840">
                <a:tc>
                  <a:txBody>
                    <a:bodyPr/>
                    <a:lstStyle/>
                    <a:p>
                      <a:r>
                        <a:rPr lang="en-US" dirty="0" smtClean="0"/>
                        <a:t>% of population &gt;</a:t>
                      </a:r>
                      <a:r>
                        <a:rPr lang="en-US" baseline="0" dirty="0" smtClean="0"/>
                        <a:t> 65 yrs old</a:t>
                      </a:r>
                      <a:endParaRPr lang="en-US" dirty="0"/>
                    </a:p>
                  </a:txBody>
                  <a:tcPr/>
                </a:tc>
                <a:tc>
                  <a:txBody>
                    <a:bodyPr/>
                    <a:lstStyle/>
                    <a:p>
                      <a:r>
                        <a:rPr lang="en-US" dirty="0" smtClean="0"/>
                        <a:t>1.95</a:t>
                      </a:r>
                      <a:endParaRPr lang="en-US" dirty="0"/>
                    </a:p>
                  </a:txBody>
                  <a:tcPr/>
                </a:tc>
                <a:tc>
                  <a:txBody>
                    <a:bodyPr/>
                    <a:lstStyle/>
                    <a:p>
                      <a:r>
                        <a:rPr lang="en-US" dirty="0" smtClean="0"/>
                        <a:t>No</a:t>
                      </a:r>
                      <a:endParaRPr lang="en-US" dirty="0"/>
                    </a:p>
                  </a:txBody>
                  <a:tcPr/>
                </a:tc>
              </a:tr>
              <a:tr h="370840">
                <a:tc>
                  <a:txBody>
                    <a:bodyPr/>
                    <a:lstStyle/>
                    <a:p>
                      <a:r>
                        <a:rPr lang="en-US" dirty="0" smtClean="0"/>
                        <a:t>Gas Prices</a:t>
                      </a:r>
                      <a:endParaRPr lang="en-US" dirty="0"/>
                    </a:p>
                  </a:txBody>
                  <a:tcPr/>
                </a:tc>
                <a:tc>
                  <a:txBody>
                    <a:bodyPr/>
                    <a:lstStyle/>
                    <a:p>
                      <a:r>
                        <a:rPr lang="en-US" dirty="0" smtClean="0"/>
                        <a:t>-1.69</a:t>
                      </a:r>
                      <a:endParaRPr lang="en-US" dirty="0"/>
                    </a:p>
                  </a:txBody>
                  <a:tcPr/>
                </a:tc>
                <a:tc>
                  <a:txBody>
                    <a:bodyPr/>
                    <a:lstStyle/>
                    <a:p>
                      <a:r>
                        <a:rPr lang="en-US" dirty="0" smtClean="0"/>
                        <a:t>No</a:t>
                      </a:r>
                      <a:endParaRPr lang="en-US" dirty="0"/>
                    </a:p>
                  </a:txBody>
                  <a:tcPr/>
                </a:tc>
              </a:tr>
              <a:tr h="370840">
                <a:tc>
                  <a:txBody>
                    <a:bodyPr/>
                    <a:lstStyle/>
                    <a:p>
                      <a:r>
                        <a:rPr lang="en-US" dirty="0" smtClean="0"/>
                        <a:t>GDP per</a:t>
                      </a:r>
                      <a:r>
                        <a:rPr lang="en-US" baseline="0" dirty="0" smtClean="0"/>
                        <a:t> Capita</a:t>
                      </a:r>
                      <a:endParaRPr lang="en-US" dirty="0"/>
                    </a:p>
                  </a:txBody>
                  <a:tcPr/>
                </a:tc>
                <a:tc>
                  <a:txBody>
                    <a:bodyPr/>
                    <a:lstStyle/>
                    <a:p>
                      <a:r>
                        <a:rPr lang="en-US" dirty="0" smtClean="0"/>
                        <a:t>1.38</a:t>
                      </a:r>
                      <a:endParaRPr lang="en-US" dirty="0"/>
                    </a:p>
                  </a:txBody>
                  <a:tcPr/>
                </a:tc>
                <a:tc>
                  <a:txBody>
                    <a:bodyPr/>
                    <a:lstStyle/>
                    <a:p>
                      <a:r>
                        <a:rPr lang="en-US" dirty="0" smtClean="0"/>
                        <a:t>No</a:t>
                      </a:r>
                      <a:endParaRPr lang="en-US" dirty="0"/>
                    </a:p>
                  </a:txBody>
                  <a:tcPr/>
                </a:tc>
              </a:tr>
              <a:tr h="370840">
                <a:tc>
                  <a:txBody>
                    <a:bodyPr/>
                    <a:lstStyle/>
                    <a:p>
                      <a:r>
                        <a:rPr lang="en-US" dirty="0" smtClean="0"/>
                        <a:t>Social Media Basket</a:t>
                      </a:r>
                      <a:endParaRPr lang="en-US" dirty="0"/>
                    </a:p>
                  </a:txBody>
                  <a:tcPr/>
                </a:tc>
                <a:tc>
                  <a:txBody>
                    <a:bodyPr/>
                    <a:lstStyle/>
                    <a:p>
                      <a:r>
                        <a:rPr lang="en-US" dirty="0" smtClean="0"/>
                        <a:t>0.10</a:t>
                      </a:r>
                      <a:endParaRPr lang="en-US" dirty="0"/>
                    </a:p>
                  </a:txBody>
                  <a:tcPr/>
                </a:tc>
                <a:tc>
                  <a:txBody>
                    <a:bodyPr/>
                    <a:lstStyle/>
                    <a:p>
                      <a:r>
                        <a:rPr lang="en-US" dirty="0" smtClean="0"/>
                        <a:t>No</a:t>
                      </a:r>
                      <a:endParaRPr lang="en-US" dirty="0"/>
                    </a:p>
                  </a:txBody>
                  <a:tcPr/>
                </a:tc>
              </a:tr>
            </a:tbl>
          </a:graphicData>
        </a:graphic>
      </p:graphicFrame>
    </p:spTree>
    <p:extLst>
      <p:ext uri="{BB962C8B-B14F-4D97-AF65-F5344CB8AC3E}">
        <p14:creationId xmlns:p14="http://schemas.microsoft.com/office/powerpoint/2010/main" val="745405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U.S. Analysis (2009-2016) Interaction term</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R</a:t>
            </a:r>
            <a:r>
              <a:rPr lang="en-US" baseline="30000" dirty="0" smtClean="0">
                <a:latin typeface="Calibri Light" charset="0"/>
                <a:ea typeface="Calibri Light" charset="0"/>
                <a:cs typeface="Calibri Light" charset="0"/>
              </a:rPr>
              <a:t>2</a:t>
            </a:r>
            <a:r>
              <a:rPr lang="en-US" dirty="0" smtClean="0">
                <a:latin typeface="Calibri Light" charset="0"/>
                <a:ea typeface="Calibri Light" charset="0"/>
                <a:cs typeface="Calibri Light" charset="0"/>
              </a:rPr>
              <a:t>: 0.9436</a:t>
            </a:r>
          </a:p>
          <a:p>
            <a:r>
              <a:rPr lang="en-US" dirty="0" smtClean="0">
                <a:latin typeface="Calibri Light" charset="0"/>
                <a:ea typeface="Calibri Light" charset="0"/>
                <a:cs typeface="Calibri Light" charset="0"/>
              </a:rPr>
              <a:t>F: 12.53</a:t>
            </a:r>
            <a:endParaRPr lang="en-US" dirty="0" smtClean="0">
              <a:latin typeface="Calibri Light" charset="0"/>
              <a:ea typeface="Calibri Light" charset="0"/>
              <a:cs typeface="Calibri Light" charset="0"/>
            </a:endParaRPr>
          </a:p>
          <a:p>
            <a:endParaRPr lang="en-US" dirty="0" smtClean="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985965369"/>
              </p:ext>
            </p:extLst>
          </p:nvPr>
        </p:nvGraphicFramePr>
        <p:xfrm>
          <a:off x="838200" y="2929466"/>
          <a:ext cx="8127999" cy="1854200"/>
        </p:xfrm>
        <a:graphic>
          <a:graphicData uri="http://schemas.openxmlformats.org/drawingml/2006/table">
            <a:tbl>
              <a:tblPr firstRow="1" bandRow="1">
                <a:tableStyleId>{5C22544A-7EE6-4342-B048-85BDC9FD1C3A}</a:tableStyleId>
              </a:tblPr>
              <a:tblGrid>
                <a:gridCol w="2794000"/>
                <a:gridCol w="2624666"/>
                <a:gridCol w="2709333"/>
              </a:tblGrid>
              <a:tr h="370840">
                <a:tc>
                  <a:txBody>
                    <a:bodyPr/>
                    <a:lstStyle/>
                    <a:p>
                      <a:r>
                        <a:rPr lang="en-US" dirty="0" smtClean="0"/>
                        <a:t>Variable</a:t>
                      </a:r>
                      <a:endParaRPr lang="en-US" dirty="0"/>
                    </a:p>
                  </a:txBody>
                  <a:tcPr/>
                </a:tc>
                <a:tc>
                  <a:txBody>
                    <a:bodyPr/>
                    <a:lstStyle/>
                    <a:p>
                      <a:r>
                        <a:rPr lang="en-US" dirty="0" smtClean="0"/>
                        <a:t>T-test</a:t>
                      </a:r>
                      <a:endParaRPr lang="en-US" dirty="0"/>
                    </a:p>
                  </a:txBody>
                  <a:tcPr/>
                </a:tc>
                <a:tc>
                  <a:txBody>
                    <a:bodyPr/>
                    <a:lstStyle/>
                    <a:p>
                      <a:r>
                        <a:rPr lang="en-US" dirty="0" smtClean="0"/>
                        <a:t>Significant at 95% level</a:t>
                      </a:r>
                      <a:endParaRPr lang="en-US" dirty="0"/>
                    </a:p>
                  </a:txBody>
                  <a:tcPr/>
                </a:tc>
              </a:tr>
              <a:tr h="370840">
                <a:tc>
                  <a:txBody>
                    <a:bodyPr/>
                    <a:lstStyle/>
                    <a:p>
                      <a:r>
                        <a:rPr lang="en-US" dirty="0" smtClean="0"/>
                        <a:t>% of population &gt;</a:t>
                      </a:r>
                      <a:r>
                        <a:rPr lang="en-US" baseline="0" dirty="0" smtClean="0"/>
                        <a:t> 65 yrs old</a:t>
                      </a:r>
                      <a:endParaRPr lang="en-US" dirty="0"/>
                    </a:p>
                  </a:txBody>
                  <a:tcPr/>
                </a:tc>
                <a:tc>
                  <a:txBody>
                    <a:bodyPr/>
                    <a:lstStyle/>
                    <a:p>
                      <a:r>
                        <a:rPr lang="en-US" dirty="0" smtClean="0"/>
                        <a:t>1.74</a:t>
                      </a:r>
                      <a:endParaRPr lang="en-US" dirty="0"/>
                    </a:p>
                  </a:txBody>
                  <a:tcPr/>
                </a:tc>
                <a:tc>
                  <a:txBody>
                    <a:bodyPr/>
                    <a:lstStyle/>
                    <a:p>
                      <a:r>
                        <a:rPr lang="en-US" dirty="0" smtClean="0"/>
                        <a:t>No</a:t>
                      </a:r>
                      <a:endParaRPr lang="en-US" dirty="0"/>
                    </a:p>
                  </a:txBody>
                  <a:tcPr/>
                </a:tc>
              </a:tr>
              <a:tr h="370840">
                <a:tc>
                  <a:txBody>
                    <a:bodyPr/>
                    <a:lstStyle/>
                    <a:p>
                      <a:r>
                        <a:rPr lang="en-US" dirty="0" smtClean="0"/>
                        <a:t>Gas Prices</a:t>
                      </a:r>
                      <a:endParaRPr lang="en-US" dirty="0"/>
                    </a:p>
                  </a:txBody>
                  <a:tcPr/>
                </a:tc>
                <a:tc>
                  <a:txBody>
                    <a:bodyPr/>
                    <a:lstStyle/>
                    <a:p>
                      <a:r>
                        <a:rPr lang="en-US" dirty="0" smtClean="0"/>
                        <a:t>-1.75</a:t>
                      </a:r>
                      <a:endParaRPr lang="en-US" dirty="0"/>
                    </a:p>
                  </a:txBody>
                  <a:tcPr/>
                </a:tc>
                <a:tc>
                  <a:txBody>
                    <a:bodyPr/>
                    <a:lstStyle/>
                    <a:p>
                      <a:r>
                        <a:rPr lang="en-US" dirty="0" smtClean="0"/>
                        <a:t>No</a:t>
                      </a:r>
                      <a:endParaRPr lang="en-US" dirty="0"/>
                    </a:p>
                  </a:txBody>
                  <a:tcPr/>
                </a:tc>
              </a:tr>
              <a:tr h="370840">
                <a:tc>
                  <a:txBody>
                    <a:bodyPr/>
                    <a:lstStyle/>
                    <a:p>
                      <a:r>
                        <a:rPr lang="en-US" dirty="0" smtClean="0"/>
                        <a:t>GDP per</a:t>
                      </a:r>
                      <a:r>
                        <a:rPr lang="en-US" baseline="0" dirty="0" smtClean="0"/>
                        <a:t> Capita</a:t>
                      </a:r>
                      <a:endParaRPr lang="en-US" dirty="0"/>
                    </a:p>
                  </a:txBody>
                  <a:tcPr/>
                </a:tc>
                <a:tc>
                  <a:txBody>
                    <a:bodyPr/>
                    <a:lstStyle/>
                    <a:p>
                      <a:r>
                        <a:rPr lang="en-US" dirty="0" smtClean="0"/>
                        <a:t>-2.47</a:t>
                      </a:r>
                      <a:endParaRPr lang="en-US" dirty="0"/>
                    </a:p>
                  </a:txBody>
                  <a:tcPr/>
                </a:tc>
                <a:tc>
                  <a:txBody>
                    <a:bodyPr/>
                    <a:lstStyle/>
                    <a:p>
                      <a:r>
                        <a:rPr lang="en-US" dirty="0" smtClean="0"/>
                        <a:t>Yes</a:t>
                      </a:r>
                      <a:endParaRPr lang="en-US" dirty="0"/>
                    </a:p>
                  </a:txBody>
                  <a:tcPr/>
                </a:tc>
              </a:tr>
              <a:tr h="370840">
                <a:tc>
                  <a:txBody>
                    <a:bodyPr/>
                    <a:lstStyle/>
                    <a:p>
                      <a:r>
                        <a:rPr lang="en-US" dirty="0" smtClean="0"/>
                        <a:t>Interaction term</a:t>
                      </a:r>
                      <a:endParaRPr lang="en-US" dirty="0"/>
                    </a:p>
                  </a:txBody>
                  <a:tcPr/>
                </a:tc>
                <a:tc>
                  <a:txBody>
                    <a:bodyPr/>
                    <a:lstStyle/>
                    <a:p>
                      <a:r>
                        <a:rPr lang="en-US" dirty="0" smtClean="0"/>
                        <a:t>0.06</a:t>
                      </a:r>
                      <a:endParaRPr lang="en-US" dirty="0"/>
                    </a:p>
                  </a:txBody>
                  <a:tcPr/>
                </a:tc>
                <a:tc>
                  <a:txBody>
                    <a:bodyPr/>
                    <a:lstStyle/>
                    <a:p>
                      <a:r>
                        <a:rPr lang="en-US" dirty="0" smtClean="0"/>
                        <a:t>No</a:t>
                      </a:r>
                      <a:endParaRPr lang="en-US" dirty="0"/>
                    </a:p>
                  </a:txBody>
                  <a:tcPr/>
                </a:tc>
              </a:tr>
            </a:tbl>
          </a:graphicData>
        </a:graphic>
      </p:graphicFrame>
    </p:spTree>
    <p:extLst>
      <p:ext uri="{BB962C8B-B14F-4D97-AF65-F5344CB8AC3E}">
        <p14:creationId xmlns:p14="http://schemas.microsoft.com/office/powerpoint/2010/main" val="2033435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is the U.S. lagging the developed world?</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GDP per capita is not a significant predictor of traffic deaths since 1990, but is a significant predictor since 2009</a:t>
            </a:r>
          </a:p>
          <a:p>
            <a:r>
              <a:rPr lang="en-US" dirty="0" smtClean="0">
                <a:latin typeface="Calibri Light" charset="0"/>
                <a:ea typeface="Calibri Light" charset="0"/>
                <a:cs typeface="Calibri Light" charset="0"/>
              </a:rPr>
              <a:t>No other variables were significant in predicting U.S. automobile fatalities in any model</a:t>
            </a:r>
          </a:p>
          <a:p>
            <a:r>
              <a:rPr lang="en-US" dirty="0" smtClean="0">
                <a:latin typeface="Calibri Light" charset="0"/>
                <a:ea typeface="Calibri Light" charset="0"/>
                <a:cs typeface="Calibri Light" charset="0"/>
              </a:rPr>
              <a:t>In short, my hypothesis that social media use was the main factor leading to the increased traffic fatalities in the U.S. is not supported by the data</a:t>
            </a:r>
          </a:p>
          <a:p>
            <a:r>
              <a:rPr lang="en-US" dirty="0" smtClean="0">
                <a:latin typeface="Calibri Light" charset="0"/>
                <a:ea typeface="Calibri Light" charset="0"/>
                <a:cs typeface="Calibri Light" charset="0"/>
              </a:rPr>
              <a:t>My hypothesis may be incorrect or I used the wrong variables</a:t>
            </a:r>
          </a:p>
        </p:txBody>
      </p:sp>
    </p:spTree>
    <p:extLst>
      <p:ext uri="{BB962C8B-B14F-4D97-AF65-F5344CB8AC3E}">
        <p14:creationId xmlns:p14="http://schemas.microsoft.com/office/powerpoint/2010/main" val="1177070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Policy Suggestions</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Subsidize self-driven car research and development. If the roads continue to become less safe, self-driven cars should be a priority</a:t>
            </a:r>
          </a:p>
          <a:p>
            <a:r>
              <a:rPr lang="en-US" dirty="0" smtClean="0">
                <a:latin typeface="Calibri Light" charset="0"/>
                <a:ea typeface="Calibri Light" charset="0"/>
                <a:cs typeface="Calibri Light" charset="0"/>
              </a:rPr>
              <a:t>Monitor the aptitude of senior drivers more frequently</a:t>
            </a:r>
          </a:p>
          <a:p>
            <a:r>
              <a:rPr lang="en-US" dirty="0" smtClean="0">
                <a:latin typeface="Calibri Light" charset="0"/>
                <a:ea typeface="Calibri Light" charset="0"/>
                <a:cs typeface="Calibri Light" charset="0"/>
              </a:rPr>
              <a:t>Require social media apps to install a warning similar to many GPS apps that prevents you from looking at your phone when traveling over a certain speed limit</a:t>
            </a:r>
            <a:endParaRPr lang="en-US" dirty="0">
              <a:latin typeface="Calibri Light" charset="0"/>
              <a:ea typeface="Calibri Light" charset="0"/>
              <a:cs typeface="Calibri Light" charset="0"/>
            </a:endParaRPr>
          </a:p>
        </p:txBody>
      </p:sp>
    </p:spTree>
    <p:extLst>
      <p:ext uri="{BB962C8B-B14F-4D97-AF65-F5344CB8AC3E}">
        <p14:creationId xmlns:p14="http://schemas.microsoft.com/office/powerpoint/2010/main" val="1465425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Further Research</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Consider new variables such as alcohol consumption, spending on driver education and extreme weather</a:t>
            </a:r>
          </a:p>
          <a:p>
            <a:r>
              <a:rPr lang="en-US" dirty="0" smtClean="0">
                <a:latin typeface="Calibri Light" charset="0"/>
                <a:ea typeface="Calibri Light" charset="0"/>
                <a:cs typeface="Calibri Light" charset="0"/>
              </a:rPr>
              <a:t>Monitor new data releases as they become available</a:t>
            </a:r>
          </a:p>
          <a:p>
            <a:r>
              <a:rPr lang="en-US" dirty="0" smtClean="0">
                <a:latin typeface="Calibri Light" charset="0"/>
                <a:ea typeface="Calibri Light" charset="0"/>
                <a:cs typeface="Calibri Light" charset="0"/>
              </a:rPr>
              <a:t>Find a better proxy variable for distracted driving than social media users</a:t>
            </a:r>
          </a:p>
          <a:p>
            <a:r>
              <a:rPr lang="en-US" dirty="0" smtClean="0">
                <a:latin typeface="Calibri Light" charset="0"/>
                <a:ea typeface="Calibri Light" charset="0"/>
                <a:cs typeface="Calibri Light" charset="0"/>
              </a:rPr>
              <a:t>Consider policy implications and implementing a causal model to test for changes in policy</a:t>
            </a:r>
          </a:p>
          <a:p>
            <a:endParaRPr lang="en-US" dirty="0" smtClean="0"/>
          </a:p>
        </p:txBody>
      </p:sp>
    </p:spTree>
    <p:extLst>
      <p:ext uri="{BB962C8B-B14F-4D97-AF65-F5344CB8AC3E}">
        <p14:creationId xmlns:p14="http://schemas.microsoft.com/office/powerpoint/2010/main" val="80988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Introduction</a:t>
            </a:r>
            <a:endParaRPr lang="en-US" sz="3200" dirty="0"/>
          </a:p>
        </p:txBody>
      </p:sp>
      <p:sp>
        <p:nvSpPr>
          <p:cNvPr id="3" name="Content Placeholder 2"/>
          <p:cNvSpPr>
            <a:spLocks noGrp="1"/>
          </p:cNvSpPr>
          <p:nvPr>
            <p:ph idx="1"/>
          </p:nvPr>
        </p:nvSpPr>
        <p:spPr/>
        <p:txBody>
          <a:bodyPr>
            <a:normAutofit/>
          </a:bodyPr>
          <a:lstStyle/>
          <a:p>
            <a:r>
              <a:rPr lang="en-US" dirty="0" smtClean="0">
                <a:latin typeface="Calibri Light" charset="0"/>
                <a:ea typeface="Calibri Light" charset="0"/>
                <a:cs typeface="Calibri Light" charset="0"/>
              </a:rPr>
              <a:t>I spent my summer examining the recent trend of increased automobile fatalities occurring across the world and particularly in the U.S., what factors could be leading to roads across the world becoming more dangerous, and possible policy solutions to remedy the issue</a:t>
            </a:r>
          </a:p>
          <a:p>
            <a:r>
              <a:rPr lang="en-US" dirty="0" smtClean="0">
                <a:latin typeface="Calibri Light" charset="0"/>
                <a:ea typeface="Calibri Light" charset="0"/>
                <a:cs typeface="Calibri Light" charset="0"/>
              </a:rPr>
              <a:t>My presentation will explain my findings and introduce further areas of research on the topic</a:t>
            </a:r>
          </a:p>
          <a:p>
            <a:endParaRPr lang="en-US" sz="1600" dirty="0"/>
          </a:p>
        </p:txBody>
      </p:sp>
    </p:spTree>
    <p:extLst>
      <p:ext uri="{BB962C8B-B14F-4D97-AF65-F5344CB8AC3E}">
        <p14:creationId xmlns:p14="http://schemas.microsoft.com/office/powerpoint/2010/main" val="1690109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Overview</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The International Transport Forum (ITF) is an intergovernmental organization acting as a think tank on transport policy for the Organisation for Economic Co-Operation and Development (OECD) which has 36 member countries</a:t>
            </a:r>
          </a:p>
          <a:p>
            <a:r>
              <a:rPr lang="en-US" dirty="0" smtClean="0">
                <a:latin typeface="Calibri Light" charset="0"/>
                <a:ea typeface="Calibri Light" charset="0"/>
                <a:cs typeface="Calibri Light" charset="0"/>
              </a:rPr>
              <a:t>The ITF began recording traffic fatalities within the OECD member countries in 1990 and has been instrumental in recommending transport policy striving to make the world’s roads safer</a:t>
            </a:r>
          </a:p>
        </p:txBody>
      </p:sp>
    </p:spTree>
    <p:extLst>
      <p:ext uri="{BB962C8B-B14F-4D97-AF65-F5344CB8AC3E}">
        <p14:creationId xmlns:p14="http://schemas.microsoft.com/office/powerpoint/2010/main" val="1012671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Global Progress</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Since 1990 the number of annual automobile fatalities has decreased by 46% in OECD member countries, never increasing year-over-year once between 1990 and 2015</a:t>
            </a:r>
          </a:p>
          <a:p>
            <a:r>
              <a:rPr lang="en-US" dirty="0" smtClean="0">
                <a:latin typeface="Calibri Light" charset="0"/>
                <a:ea typeface="Calibri Light" charset="0"/>
                <a:cs typeface="Calibri Light" charset="0"/>
              </a:rPr>
              <a:t>The implementation and improvement of in-car features such as air bags and brakes in addition to policies on seat belts, blood alcohol content and speed limits have made roads dramatically safer even as the number of drivers sharing the road has increased</a:t>
            </a:r>
          </a:p>
        </p:txBody>
      </p:sp>
    </p:spTree>
    <p:extLst>
      <p:ext uri="{BB962C8B-B14F-4D97-AF65-F5344CB8AC3E}">
        <p14:creationId xmlns:p14="http://schemas.microsoft.com/office/powerpoint/2010/main" val="1493316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Global Progress</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Besides Chile, every member of the OECD has seen their roads become safer between 1990 and 2016, with some European countries (Hungary, Lithuania, Portugal, Slovenia, Spain &amp; Switzerland) seeing fatalities decrease by over 75%</a:t>
            </a:r>
          </a:p>
        </p:txBody>
      </p:sp>
    </p:spTree>
    <p:extLst>
      <p:ext uri="{BB962C8B-B14F-4D97-AF65-F5344CB8AC3E}">
        <p14:creationId xmlns:p14="http://schemas.microsoft.com/office/powerpoint/2010/main" val="292902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200" dirty="0" smtClean="0"/>
              <a:t>Global Progress</a:t>
            </a:r>
            <a:endParaRPr lang="en-US" sz="3200" dirty="0"/>
          </a:p>
        </p:txBody>
      </p:sp>
      <p:graphicFrame>
        <p:nvGraphicFramePr>
          <p:cNvPr id="6" name="Chart 5"/>
          <p:cNvGraphicFramePr>
            <a:graphicFrameLocks/>
          </p:cNvGraphicFramePr>
          <p:nvPr>
            <p:extLst>
              <p:ext uri="{D42A27DB-BD31-4B8C-83A1-F6EECF244321}">
                <p14:modId xmlns:p14="http://schemas.microsoft.com/office/powerpoint/2010/main" val="1478483328"/>
              </p:ext>
            </p:extLst>
          </p:nvPr>
        </p:nvGraphicFramePr>
        <p:xfrm>
          <a:off x="939800" y="965200"/>
          <a:ext cx="9283700" cy="462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106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U.S. &amp; E.U. Progress</a:t>
            </a:r>
            <a:endParaRPr lang="en-US" sz="3200" dirty="0"/>
          </a:p>
        </p:txBody>
      </p:sp>
      <p:graphicFrame>
        <p:nvGraphicFramePr>
          <p:cNvPr id="8" name="Chart 7"/>
          <p:cNvGraphicFramePr>
            <a:graphicFrameLocks/>
          </p:cNvGraphicFramePr>
          <p:nvPr>
            <p:extLst>
              <p:ext uri="{D42A27DB-BD31-4B8C-83A1-F6EECF244321}">
                <p14:modId xmlns:p14="http://schemas.microsoft.com/office/powerpoint/2010/main" val="677293357"/>
              </p:ext>
            </p:extLst>
          </p:nvPr>
        </p:nvGraphicFramePr>
        <p:xfrm>
          <a:off x="2717800" y="1690688"/>
          <a:ext cx="7048500" cy="3770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2688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Sudden Shift in Fatalities Trend (2014-2016)</a:t>
            </a:r>
            <a:endParaRPr lang="en-US" sz="3200" dirty="0"/>
          </a:p>
        </p:txBody>
      </p:sp>
      <p:sp>
        <p:nvSpPr>
          <p:cNvPr id="3" name="Content Placeholder 2"/>
          <p:cNvSpPr>
            <a:spLocks noGrp="1"/>
          </p:cNvSpPr>
          <p:nvPr>
            <p:ph idx="1"/>
          </p:nvPr>
        </p:nvSpPr>
        <p:spPr/>
        <p:txBody>
          <a:bodyPr/>
          <a:lstStyle/>
          <a:p>
            <a:r>
              <a:rPr lang="en-US" dirty="0" smtClean="0">
                <a:latin typeface="Calibri Light" charset="0"/>
                <a:ea typeface="Calibri Light" charset="0"/>
                <a:cs typeface="Calibri Light" charset="0"/>
              </a:rPr>
              <a:t>17 of the 33 OECD countries have seen increases in traffic fatalities between 2014 and 2016</a:t>
            </a:r>
          </a:p>
          <a:p>
            <a:r>
              <a:rPr lang="en-US" dirty="0" smtClean="0">
                <a:latin typeface="Calibri Light" charset="0"/>
                <a:ea typeface="Calibri Light" charset="0"/>
                <a:cs typeface="Calibri Light" charset="0"/>
              </a:rPr>
              <a:t>14 of the 33 OECD countries have seen increases in traffic fatalities per 100,000 people</a:t>
            </a:r>
          </a:p>
          <a:p>
            <a:r>
              <a:rPr lang="en-US" dirty="0" smtClean="0">
                <a:latin typeface="Calibri Light" charset="0"/>
                <a:ea typeface="Calibri Light" charset="0"/>
                <a:cs typeface="Calibri Light" charset="0"/>
              </a:rPr>
              <a:t>OECD traffic fatalities increased by 9% between 2015 and 2016</a:t>
            </a:r>
          </a:p>
          <a:p>
            <a:r>
              <a:rPr lang="en-US" dirty="0" smtClean="0">
                <a:latin typeface="Calibri Light" charset="0"/>
                <a:ea typeface="Calibri Light" charset="0"/>
                <a:cs typeface="Calibri Light" charset="0"/>
              </a:rPr>
              <a:t>First year over year increase on record</a:t>
            </a:r>
          </a:p>
        </p:txBody>
      </p:sp>
    </p:spTree>
    <p:extLst>
      <p:ext uri="{BB962C8B-B14F-4D97-AF65-F5344CB8AC3E}">
        <p14:creationId xmlns:p14="http://schemas.microsoft.com/office/powerpoint/2010/main" val="40128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200" dirty="0" smtClean="0"/>
              <a:t>Suspected Factors in Fatality Increases</a:t>
            </a:r>
            <a:endParaRPr lang="en-US" sz="3200" dirty="0"/>
          </a:p>
        </p:txBody>
      </p:sp>
      <p:sp>
        <p:nvSpPr>
          <p:cNvPr id="3" name="Content Placeholder 2"/>
          <p:cNvSpPr>
            <a:spLocks noGrp="1"/>
          </p:cNvSpPr>
          <p:nvPr>
            <p:ph idx="1"/>
          </p:nvPr>
        </p:nvSpPr>
        <p:spPr>
          <a:xfrm>
            <a:off x="838200" y="1177925"/>
            <a:ext cx="10515600" cy="4351338"/>
          </a:xfrm>
        </p:spPr>
        <p:txBody>
          <a:bodyPr>
            <a:normAutofit/>
          </a:bodyPr>
          <a:lstStyle/>
          <a:p>
            <a:r>
              <a:rPr lang="en-US" dirty="0" smtClean="0">
                <a:latin typeface="Calibri Light" charset="0"/>
                <a:ea typeface="Calibri Light" charset="0"/>
                <a:cs typeface="Calibri Light" charset="0"/>
              </a:rPr>
              <a:t>Increase in distracted driving from social media use</a:t>
            </a:r>
          </a:p>
          <a:p>
            <a:pPr lvl="1"/>
            <a:r>
              <a:rPr lang="en-US" dirty="0" smtClean="0">
                <a:latin typeface="Calibri Light" charset="0"/>
                <a:ea typeface="Calibri Light" charset="0"/>
                <a:cs typeface="Calibri Light" charset="0"/>
              </a:rPr>
              <a:t>more distracted population of drivers leads to increase in likelihood of accident</a:t>
            </a:r>
          </a:p>
          <a:p>
            <a:r>
              <a:rPr lang="en-US" dirty="0" smtClean="0">
                <a:latin typeface="Calibri Light" charset="0"/>
                <a:ea typeface="Calibri Light" charset="0"/>
                <a:cs typeface="Calibri Light" charset="0"/>
              </a:rPr>
              <a:t>Aging population</a:t>
            </a:r>
          </a:p>
          <a:p>
            <a:pPr lvl="1"/>
            <a:r>
              <a:rPr lang="en-US" dirty="0" smtClean="0">
                <a:latin typeface="Calibri Light" charset="0"/>
                <a:ea typeface="Calibri Light" charset="0"/>
                <a:cs typeface="Calibri Light" charset="0"/>
              </a:rPr>
              <a:t>Larger portion of population with slower reflexes</a:t>
            </a:r>
          </a:p>
          <a:p>
            <a:r>
              <a:rPr lang="en-US" dirty="0" smtClean="0">
                <a:latin typeface="Calibri Light" charset="0"/>
                <a:ea typeface="Calibri Light" charset="0"/>
                <a:cs typeface="Calibri Light" charset="0"/>
              </a:rPr>
              <a:t>Gas prices</a:t>
            </a:r>
          </a:p>
          <a:p>
            <a:pPr lvl="1"/>
            <a:r>
              <a:rPr lang="en-US" dirty="0" smtClean="0">
                <a:latin typeface="Calibri Light" charset="0"/>
                <a:ea typeface="Calibri Light" charset="0"/>
                <a:cs typeface="Calibri Light" charset="0"/>
              </a:rPr>
              <a:t>Assuming consumers respond to changing gas prices, lower gas prices lead to more drivers on the road and a greater chance of fatalities</a:t>
            </a:r>
          </a:p>
          <a:p>
            <a:r>
              <a:rPr lang="en-US" dirty="0" smtClean="0">
                <a:latin typeface="Calibri Light" charset="0"/>
                <a:ea typeface="Calibri Light" charset="0"/>
                <a:cs typeface="Calibri Light" charset="0"/>
              </a:rPr>
              <a:t>GDP per capita</a:t>
            </a:r>
          </a:p>
          <a:p>
            <a:pPr lvl="1"/>
            <a:r>
              <a:rPr lang="en-US" dirty="0" smtClean="0">
                <a:latin typeface="Calibri Light" charset="0"/>
                <a:ea typeface="Calibri Light" charset="0"/>
                <a:cs typeface="Calibri Light" charset="0"/>
              </a:rPr>
              <a:t>Better economy leads to more cars on the road </a:t>
            </a:r>
            <a:endParaRPr lang="en-US" dirty="0">
              <a:latin typeface="Calibri Light" charset="0"/>
              <a:ea typeface="Calibri Light" charset="0"/>
              <a:cs typeface="Calibri Light" charset="0"/>
            </a:endParaRPr>
          </a:p>
          <a:p>
            <a:pPr lvl="1"/>
            <a:endParaRPr lang="en-US" dirty="0" smtClean="0">
              <a:latin typeface="Calibri Light" charset="0"/>
              <a:ea typeface="Calibri Light" charset="0"/>
              <a:cs typeface="Calibri Light" charset="0"/>
            </a:endParaRPr>
          </a:p>
          <a:p>
            <a:endParaRPr lang="en-US" dirty="0" smtClean="0"/>
          </a:p>
        </p:txBody>
      </p:sp>
    </p:spTree>
    <p:extLst>
      <p:ext uri="{BB962C8B-B14F-4D97-AF65-F5344CB8AC3E}">
        <p14:creationId xmlns:p14="http://schemas.microsoft.com/office/powerpoint/2010/main" val="1356410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3574</TotalTime>
  <Words>959</Words>
  <Application>Microsoft Macintosh PowerPoint</Application>
  <PresentationFormat>Widescreen</PresentationFormat>
  <Paragraphs>153</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Calibri</vt:lpstr>
      <vt:lpstr>Calibri Light</vt:lpstr>
      <vt:lpstr>Arial</vt:lpstr>
      <vt:lpstr>Office Theme</vt:lpstr>
      <vt:lpstr>Custom Design</vt:lpstr>
      <vt:lpstr>The Driving Force Behind Increased Automobile Fatalities</vt:lpstr>
      <vt:lpstr>Introduction</vt:lpstr>
      <vt:lpstr>Overview</vt:lpstr>
      <vt:lpstr>Global Progress</vt:lpstr>
      <vt:lpstr>Global Progress</vt:lpstr>
      <vt:lpstr>Global Progress</vt:lpstr>
      <vt:lpstr>U.S. &amp; E.U. Progress</vt:lpstr>
      <vt:lpstr>Sudden Shift in Fatalities Trend (2014-2016)</vt:lpstr>
      <vt:lpstr>Suspected Factors in Fatality Increases</vt:lpstr>
      <vt:lpstr>OECD Analysis (1990-2016)</vt:lpstr>
      <vt:lpstr>OECD Analysis (2009-2016) Interaction term between population and social media</vt:lpstr>
      <vt:lpstr>World Analysis (2009-2016) No interaction term</vt:lpstr>
      <vt:lpstr>Analysis</vt:lpstr>
      <vt:lpstr>U.S. Analysis (1990-2016)</vt:lpstr>
      <vt:lpstr>U.S. Analysis (2009-2016) No interaction term</vt:lpstr>
      <vt:lpstr>U.S. Analysis (2009-2016) Interaction term</vt:lpstr>
      <vt:lpstr>Why is the U.S. lagging the developed world?</vt:lpstr>
      <vt:lpstr>Policy Suggestions</vt:lpstr>
      <vt:lpstr>Further Research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Driving Force Behind Increased Automobile Fatalities</dc:title>
  <dc:creator>Hoffman, Jack Dalton</dc:creator>
  <cp:lastModifiedBy>Hoffman, Jack Dalton</cp:lastModifiedBy>
  <cp:revision>28</cp:revision>
  <dcterms:created xsi:type="dcterms:W3CDTF">2018-08-06T23:11:23Z</dcterms:created>
  <dcterms:modified xsi:type="dcterms:W3CDTF">2018-08-09T10:45:49Z</dcterms:modified>
</cp:coreProperties>
</file>