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70" r:id="rId3"/>
    <p:sldId id="271" r:id="rId4"/>
    <p:sldId id="272" r:id="rId5"/>
    <p:sldId id="258" r:id="rId6"/>
    <p:sldId id="260" r:id="rId7"/>
    <p:sldId id="275" r:id="rId8"/>
    <p:sldId id="274" r:id="rId9"/>
    <p:sldId id="262" r:id="rId10"/>
    <p:sldId id="263"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59"/>
    <p:restoredTop sz="94737"/>
  </p:normalViewPr>
  <p:slideViewPr>
    <p:cSldViewPr snapToGrid="0" snapToObjects="1">
      <p:cViewPr>
        <p:scale>
          <a:sx n="81" d="100"/>
          <a:sy n="81" d="100"/>
        </p:scale>
        <p:origin x="106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9E57DC2-970A-4B3E-BB1C-7A09969E49DF}" type="slidenum">
              <a:rPr lang="en-US" smtClean="0"/>
              <a:pPr/>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7DE6118-2437-4B30-8E3C-4D2BE6020583}" type="datetimeFigureOut">
              <a:rPr lang="en-US" smtClean="0"/>
              <a:pPr/>
              <a:t>8/1/18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9E57DC2-970A-4B3E-BB1C-7A09969E49DF}"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E6118-2437-4B30-8E3C-4D2BE6020583}" type="datetimeFigureOut">
              <a:rPr lang="en-US" smtClean="0"/>
              <a:t>8/1/18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8/1/18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7DE6118-2437-4B30-8E3C-4D2BE6020583}" type="datetimeFigureOut">
              <a:rPr lang="en-US" smtClean="0"/>
              <a:pPr/>
              <a:t>8/1/18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279878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Produce bio-composite </a:t>
            </a:r>
            <a:r>
              <a:rPr lang="en-US" sz="4800" dirty="0"/>
              <a:t>materials from wastewater</a:t>
            </a:r>
          </a:p>
        </p:txBody>
      </p:sp>
      <p:sp>
        <p:nvSpPr>
          <p:cNvPr id="3" name="Subtitle 2"/>
          <p:cNvSpPr>
            <a:spLocks noGrp="1"/>
          </p:cNvSpPr>
          <p:nvPr>
            <p:ph type="subTitle" idx="1"/>
          </p:nvPr>
        </p:nvSpPr>
        <p:spPr/>
        <p:txBody>
          <a:bodyPr>
            <a:normAutofit/>
          </a:bodyPr>
          <a:lstStyle/>
          <a:p>
            <a:r>
              <a:rPr lang="en-US" dirty="0" smtClean="0"/>
              <a:t>Xuerui Song </a:t>
            </a:r>
          </a:p>
          <a:p>
            <a:r>
              <a:rPr lang="en-US" dirty="0" smtClean="0"/>
              <a:t>University of Delaware, Summer Fellows Program 2018</a:t>
            </a:r>
            <a:endParaRPr lang="en-US" dirty="0"/>
          </a:p>
        </p:txBody>
      </p:sp>
    </p:spTree>
    <p:extLst>
      <p:ext uri="{BB962C8B-B14F-4D97-AF65-F5344CB8AC3E}">
        <p14:creationId xmlns:p14="http://schemas.microsoft.com/office/powerpoint/2010/main" val="57380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642288"/>
            <a:ext cx="10058400" cy="1034202"/>
          </a:xfrm>
        </p:spPr>
        <p:txBody>
          <a:bodyPr>
            <a:normAutofit/>
          </a:bodyPr>
          <a:lstStyle/>
          <a:p>
            <a:r>
              <a:rPr lang="en-US" dirty="0" smtClean="0"/>
              <a:t>Current stage </a:t>
            </a:r>
            <a:r>
              <a:rPr lang="mr-IN" altLang="zh-CN" dirty="0" smtClean="0"/>
              <a:t>–</a:t>
            </a:r>
            <a:r>
              <a:rPr lang="zh-CN" altLang="en-US" dirty="0" smtClean="0"/>
              <a:t> </a:t>
            </a:r>
            <a:r>
              <a:rPr lang="en-US" altLang="zh-CN" dirty="0" smtClean="0"/>
              <a:t>PHB Extraction</a:t>
            </a:r>
            <a:endParaRPr lang="en-US" dirty="0"/>
          </a:p>
        </p:txBody>
      </p:sp>
      <p:sp>
        <p:nvSpPr>
          <p:cNvPr id="3" name="Content Placeholder 2"/>
          <p:cNvSpPr>
            <a:spLocks noGrp="1"/>
          </p:cNvSpPr>
          <p:nvPr>
            <p:ph idx="1"/>
          </p:nvPr>
        </p:nvSpPr>
        <p:spPr>
          <a:xfrm>
            <a:off x="1069848" y="1834144"/>
            <a:ext cx="10058400" cy="4653366"/>
          </a:xfrm>
        </p:spPr>
        <p:txBody>
          <a:bodyPr/>
          <a:lstStyle/>
          <a:p>
            <a:r>
              <a:rPr lang="en-US" dirty="0">
                <a:cs typeface="Calibri" pitchFamily="34" charset="0"/>
              </a:rPr>
              <a:t>Successfully culture </a:t>
            </a:r>
            <a:r>
              <a:rPr lang="en-US" dirty="0" smtClean="0">
                <a:cs typeface="Calibri" pitchFamily="34" charset="0"/>
              </a:rPr>
              <a:t>filamentous bacteria in reactors, FBR has the most </a:t>
            </a:r>
            <a:endParaRPr lang="en-US" dirty="0">
              <a:cs typeface="Calibri" pitchFamily="34" charset="0"/>
            </a:endParaRPr>
          </a:p>
          <a:p>
            <a:r>
              <a:rPr lang="en-US" dirty="0" err="1" smtClean="0">
                <a:cs typeface="Calibri" pitchFamily="34" charset="0"/>
              </a:rPr>
              <a:t>Polyhydroxybutyrate</a:t>
            </a:r>
            <a:r>
              <a:rPr lang="en-US" dirty="0">
                <a:cs typeface="Calibri" pitchFamily="34" charset="0"/>
              </a:rPr>
              <a:t> (PHB), </a:t>
            </a:r>
            <a:r>
              <a:rPr lang="en-US" dirty="0" smtClean="0">
                <a:cs typeface="Calibri" pitchFamily="34" charset="0"/>
              </a:rPr>
              <a:t>a common </a:t>
            </a:r>
            <a:r>
              <a:rPr lang="en-US" dirty="0">
                <a:cs typeface="Calibri" pitchFamily="34" charset="0"/>
              </a:rPr>
              <a:t>type of </a:t>
            </a:r>
            <a:r>
              <a:rPr lang="en-US" dirty="0" smtClean="0">
                <a:cs typeface="Calibri" pitchFamily="34" charset="0"/>
              </a:rPr>
              <a:t>PHA, is </a:t>
            </a:r>
            <a:r>
              <a:rPr lang="en-US" dirty="0">
                <a:cs typeface="Calibri" pitchFamily="34" charset="0"/>
              </a:rPr>
              <a:t>a biodegradable </a:t>
            </a:r>
            <a:r>
              <a:rPr lang="en-US" dirty="0" smtClean="0">
                <a:cs typeface="Calibri" pitchFamily="34" charset="0"/>
              </a:rPr>
              <a:t>plastic</a:t>
            </a:r>
            <a:r>
              <a:rPr lang="en-US" dirty="0" smtClean="0">
                <a:cs typeface="Calibri" pitchFamily="34" charset="0"/>
              </a:rPr>
              <a:t>.</a:t>
            </a:r>
          </a:p>
          <a:p>
            <a:r>
              <a:rPr lang="en-US" dirty="0" smtClean="0"/>
              <a:t>Filamentous </a:t>
            </a:r>
            <a:r>
              <a:rPr lang="en-US" dirty="0"/>
              <a:t>bacteria </a:t>
            </a:r>
            <a:r>
              <a:rPr lang="en-US" dirty="0" smtClean="0"/>
              <a:t>is one kind of PHB </a:t>
            </a:r>
            <a:r>
              <a:rPr lang="en-US" dirty="0"/>
              <a:t>accumulated </a:t>
            </a:r>
            <a:r>
              <a:rPr lang="en-US" dirty="0" smtClean="0"/>
              <a:t>bacteria and produce PHB when they are hungry </a:t>
            </a:r>
          </a:p>
          <a:p>
            <a:r>
              <a:rPr lang="en-US" dirty="0" smtClean="0"/>
              <a:t>Glucose is </a:t>
            </a:r>
            <a:r>
              <a:rPr lang="en-US" dirty="0"/>
              <a:t>the </a:t>
            </a:r>
            <a:r>
              <a:rPr lang="en-US" dirty="0" smtClean="0"/>
              <a:t>feed for FBR</a:t>
            </a:r>
          </a:p>
          <a:p>
            <a:r>
              <a:rPr lang="en-US" dirty="0" smtClean="0"/>
              <a:t>Main </a:t>
            </a:r>
            <a:r>
              <a:rPr lang="en-US" dirty="0" smtClean="0"/>
              <a:t>goal is to test the practicability of the extraction </a:t>
            </a:r>
            <a:endParaRPr lang="en-US" dirty="0" smtClean="0"/>
          </a:p>
          <a:p>
            <a:r>
              <a:rPr lang="en-US" dirty="0" smtClean="0"/>
              <a:t>Result: </a:t>
            </a:r>
          </a:p>
          <a:p>
            <a:pPr lvl="1"/>
            <a:r>
              <a:rPr lang="en-US" dirty="0" smtClean="0"/>
              <a:t>We did at least 5 times of PHB extraction, but only got final product twice</a:t>
            </a:r>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109129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3331"/>
            <a:ext cx="10058400" cy="1609344"/>
          </a:xfrm>
        </p:spPr>
        <p:txBody>
          <a:bodyPr/>
          <a:lstStyle/>
          <a:p>
            <a:r>
              <a:rPr lang="en-US" dirty="0" smtClean="0"/>
              <a:t>PHB Extraction procedure </a:t>
            </a:r>
            <a:endParaRPr lang="en-US" dirty="0"/>
          </a:p>
        </p:txBody>
      </p:sp>
      <p:sp>
        <p:nvSpPr>
          <p:cNvPr id="3" name="Content Placeholder 2"/>
          <p:cNvSpPr>
            <a:spLocks noGrp="1"/>
          </p:cNvSpPr>
          <p:nvPr>
            <p:ph idx="1"/>
          </p:nvPr>
        </p:nvSpPr>
        <p:spPr>
          <a:xfrm>
            <a:off x="614855" y="1560786"/>
            <a:ext cx="11098924" cy="5186854"/>
          </a:xfrm>
        </p:spPr>
        <p:txBody>
          <a:bodyPr>
            <a:normAutofit fontScale="70000" lnSpcReduction="20000"/>
          </a:bodyPr>
          <a:lstStyle/>
          <a:p>
            <a:pPr marL="0" indent="0">
              <a:buNone/>
            </a:pPr>
            <a:r>
              <a:rPr lang="en-US" dirty="0" smtClean="0"/>
              <a:t>1. Take 25 ml mixed liquor into tube and centrifuge </a:t>
            </a:r>
          </a:p>
          <a:p>
            <a:pPr marL="0" indent="0">
              <a:buNone/>
            </a:pPr>
            <a:r>
              <a:rPr lang="en-US" dirty="0" smtClean="0"/>
              <a:t>2. Waste supernatant and add 25ml  DI water, mix through </a:t>
            </a:r>
          </a:p>
          <a:p>
            <a:pPr marL="0" indent="0">
              <a:buNone/>
            </a:pPr>
            <a:r>
              <a:rPr lang="en-US" dirty="0" smtClean="0"/>
              <a:t>3. Add 0.2 g of sodium dodecyl sulfate and 0.18 g EDTA in to the tube </a:t>
            </a:r>
          </a:p>
          <a:p>
            <a:pPr marL="0" indent="0">
              <a:buNone/>
            </a:pPr>
            <a:r>
              <a:rPr lang="en-US" dirty="0" smtClean="0"/>
              <a:t>4. Autoclave the mixed liquor under 121</a:t>
            </a:r>
            <a:r>
              <a:rPr lang="en-US" baseline="30000" dirty="0"/>
              <a:t> </a:t>
            </a:r>
            <a:r>
              <a:rPr lang="en-US" baseline="30000" dirty="0" err="1"/>
              <a:t>o</a:t>
            </a:r>
            <a:r>
              <a:rPr lang="en-US" dirty="0" err="1"/>
              <a:t>C</a:t>
            </a:r>
            <a:r>
              <a:rPr lang="en-US" dirty="0"/>
              <a:t> </a:t>
            </a:r>
            <a:r>
              <a:rPr lang="en-US" dirty="0" smtClean="0"/>
              <a:t> for 30 minutes</a:t>
            </a:r>
          </a:p>
          <a:p>
            <a:pPr marL="0" indent="0">
              <a:buNone/>
            </a:pPr>
            <a:r>
              <a:rPr lang="en-US" dirty="0"/>
              <a:t>5. After autoclaving, </a:t>
            </a:r>
            <a:r>
              <a:rPr lang="en-US" dirty="0" smtClean="0"/>
              <a:t>centrifuge</a:t>
            </a:r>
            <a:endParaRPr lang="en-US" dirty="0"/>
          </a:p>
          <a:p>
            <a:pPr marL="0" indent="0">
              <a:buNone/>
            </a:pPr>
            <a:r>
              <a:rPr lang="en-US" dirty="0"/>
              <a:t>6. Waste supernatant and add 25 ml of DI water into centrifugation tube and mix thoroughly</a:t>
            </a:r>
          </a:p>
          <a:p>
            <a:pPr marL="0" indent="0">
              <a:buNone/>
            </a:pPr>
            <a:r>
              <a:rPr lang="en-US" dirty="0"/>
              <a:t>7. </a:t>
            </a:r>
            <a:r>
              <a:rPr lang="en-US" dirty="0" smtClean="0"/>
              <a:t>Centrifuge</a:t>
            </a:r>
            <a:endParaRPr lang="en-US" dirty="0"/>
          </a:p>
          <a:p>
            <a:pPr marL="0" indent="0">
              <a:buNone/>
            </a:pPr>
            <a:r>
              <a:rPr lang="en-US" dirty="0"/>
              <a:t>8. Waste supernatant and add 1 ml of DI water into centrifugation tube and mix thoroughly</a:t>
            </a:r>
          </a:p>
          <a:p>
            <a:pPr marL="0" indent="0">
              <a:buNone/>
            </a:pPr>
            <a:r>
              <a:rPr lang="en-US" dirty="0"/>
              <a:t>9. Add 10 ml of acetone into centrifugation tube and mix thoroughly</a:t>
            </a:r>
          </a:p>
          <a:p>
            <a:pPr marL="0" indent="0">
              <a:buNone/>
            </a:pPr>
            <a:r>
              <a:rPr lang="en-US" dirty="0"/>
              <a:t>10. The mixed liquor is filtered in a Buchner funnel and wash with DI water for 3 times then rinse with acetone then let it dry</a:t>
            </a:r>
          </a:p>
          <a:p>
            <a:pPr marL="0" indent="0">
              <a:buNone/>
            </a:pPr>
            <a:r>
              <a:rPr lang="en-US" dirty="0"/>
              <a:t>11. The filter paper is put into a 150 ml glass baker, add 0.02 g of </a:t>
            </a:r>
            <a:r>
              <a:rPr lang="en-US" dirty="0" err="1"/>
              <a:t>celite</a:t>
            </a:r>
            <a:r>
              <a:rPr lang="en-US" dirty="0"/>
              <a:t> filtering agent and 30 ml of chloroform, then boil to boiling for 1 minute</a:t>
            </a:r>
          </a:p>
          <a:p>
            <a:pPr marL="0" indent="0">
              <a:buNone/>
            </a:pPr>
            <a:r>
              <a:rPr lang="en-US" dirty="0"/>
              <a:t>12. The entire solution is filtered in a Buchner funnel </a:t>
            </a:r>
          </a:p>
          <a:p>
            <a:pPr marL="0" indent="0">
              <a:buNone/>
            </a:pPr>
            <a:r>
              <a:rPr lang="en-US" dirty="0"/>
              <a:t>13. Repeat step 11 and 12 twice, collect all the filtrate</a:t>
            </a:r>
          </a:p>
          <a:p>
            <a:pPr marL="0" indent="0">
              <a:buNone/>
            </a:pPr>
            <a:r>
              <a:rPr lang="en-US" dirty="0"/>
              <a:t>14. All the filtrate is boil to boiling until total volume is about 30 ml and allowed to cool for 5 minutes</a:t>
            </a:r>
          </a:p>
          <a:p>
            <a:pPr marL="0" indent="0">
              <a:buNone/>
            </a:pPr>
            <a:r>
              <a:rPr lang="en-US" dirty="0"/>
              <a:t>15. Add 15 ml of methanol into cooled filtrate and is filtered in a Buchner funnel then rinse with acetone then allow to dry</a:t>
            </a:r>
          </a:p>
          <a:p>
            <a:pPr marL="0" indent="0">
              <a:buNone/>
            </a:pPr>
            <a:r>
              <a:rPr lang="en-US" dirty="0"/>
              <a:t>16. Peel the PHB from filter paper </a:t>
            </a:r>
          </a:p>
          <a:p>
            <a:pPr marL="0" indent="0">
              <a:buNone/>
            </a:pPr>
            <a:endParaRPr lang="en-US" dirty="0"/>
          </a:p>
        </p:txBody>
      </p:sp>
    </p:spTree>
    <p:extLst>
      <p:ext uri="{BB962C8B-B14F-4D97-AF65-F5344CB8AC3E}">
        <p14:creationId xmlns:p14="http://schemas.microsoft.com/office/powerpoint/2010/main" val="65032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t>
            </a:r>
            <a:endParaRPr lang="en-US" dirty="0"/>
          </a:p>
        </p:txBody>
      </p:sp>
      <p:sp>
        <p:nvSpPr>
          <p:cNvPr id="3" name="Content Placeholder 2"/>
          <p:cNvSpPr>
            <a:spLocks noGrp="1"/>
          </p:cNvSpPr>
          <p:nvPr>
            <p:ph idx="1"/>
          </p:nvPr>
        </p:nvSpPr>
        <p:spPr>
          <a:xfrm>
            <a:off x="1069848" y="1790332"/>
            <a:ext cx="10058400" cy="4050792"/>
          </a:xfrm>
        </p:spPr>
        <p:txBody>
          <a:bodyPr>
            <a:normAutofit/>
          </a:bodyPr>
          <a:lstStyle/>
          <a:p>
            <a:r>
              <a:rPr lang="en-US" sz="1700" dirty="0" smtClean="0"/>
              <a:t>Short term: adjust the frequency and amount of glucose that add in to FBR </a:t>
            </a:r>
          </a:p>
          <a:p>
            <a:r>
              <a:rPr lang="en-US" sz="1700" dirty="0" smtClean="0"/>
              <a:t>Long term:</a:t>
            </a:r>
          </a:p>
          <a:p>
            <a:pPr marL="617220" lvl="1" indent="-342900">
              <a:lnSpc>
                <a:spcPct val="150000"/>
              </a:lnSpc>
              <a:buFont typeface="Arial" panose="020B0604020202020204" pitchFamily="34" charset="0"/>
              <a:buChar char="•"/>
            </a:pPr>
            <a:r>
              <a:rPr lang="en-US" altLang="zh-CN" sz="1600" dirty="0"/>
              <a:t>PHA will be generated and recovered from lab-scale reactors that have been designed to enrich for PHA-rich </a:t>
            </a:r>
            <a:r>
              <a:rPr lang="en-US" altLang="zh-CN" sz="1600" dirty="0" smtClean="0"/>
              <a:t>biomass</a:t>
            </a:r>
          </a:p>
          <a:p>
            <a:pPr marL="617220" lvl="1" indent="-342900">
              <a:lnSpc>
                <a:spcPct val="150000"/>
              </a:lnSpc>
              <a:buFont typeface="Arial" panose="020B0604020202020204" pitchFamily="34" charset="0"/>
              <a:buChar char="•"/>
            </a:pPr>
            <a:r>
              <a:rPr lang="en-US" altLang="zh-CN" sz="1600" dirty="0" smtClean="0"/>
              <a:t>Filamentous </a:t>
            </a:r>
            <a:r>
              <a:rPr lang="en-US" altLang="zh-CN" sz="1600" dirty="0"/>
              <a:t>bacteria isolated from mixed microbial consortia will be individually tested for strength and toughness for the selection of ideal reinforcement agents. </a:t>
            </a:r>
            <a:endParaRPr lang="en-US" altLang="zh-CN" sz="1600" dirty="0" smtClean="0"/>
          </a:p>
          <a:p>
            <a:pPr marL="617220" lvl="1" indent="-342900">
              <a:lnSpc>
                <a:spcPct val="150000"/>
              </a:lnSpc>
              <a:buFont typeface="Arial" panose="020B0604020202020204" pitchFamily="34" charset="0"/>
              <a:buChar char="•"/>
            </a:pPr>
            <a:r>
              <a:rPr lang="en-US" altLang="zh-CN" sz="1600" dirty="0" err="1" smtClean="0"/>
              <a:t>Biocomposites</a:t>
            </a:r>
            <a:r>
              <a:rPr lang="en-US" altLang="zh-CN" sz="1600" dirty="0" smtClean="0"/>
              <a:t> </a:t>
            </a:r>
            <a:r>
              <a:rPr lang="en-US" altLang="zh-CN" sz="1600" dirty="0"/>
              <a:t>will be manufactured by combining the biopolymer and reinforcing filaments. </a:t>
            </a:r>
            <a:endParaRPr lang="en-US" altLang="zh-CN" sz="1600" dirty="0" smtClean="0"/>
          </a:p>
          <a:p>
            <a:pPr marL="617220" lvl="1" indent="-342900">
              <a:lnSpc>
                <a:spcPct val="150000"/>
              </a:lnSpc>
              <a:buFont typeface="Arial" panose="020B0604020202020204" pitchFamily="34" charset="0"/>
              <a:buChar char="•"/>
            </a:pPr>
            <a:r>
              <a:rPr lang="en-US" altLang="zh-CN" sz="1600" dirty="0" smtClean="0"/>
              <a:t>Polymers </a:t>
            </a:r>
            <a:r>
              <a:rPr lang="en-US" altLang="zh-CN" sz="1600" dirty="0"/>
              <a:t>and composites will be tested to determine their thermal and mechanical properties, and morphology.</a:t>
            </a:r>
            <a:endParaRPr lang="en-US" sz="1600" dirty="0"/>
          </a:p>
        </p:txBody>
      </p:sp>
    </p:spTree>
    <p:extLst>
      <p:ext uri="{BB962C8B-B14F-4D97-AF65-F5344CB8AC3E}">
        <p14:creationId xmlns:p14="http://schemas.microsoft.com/office/powerpoint/2010/main" val="148695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a:xfrm>
            <a:off x="1069848" y="1828800"/>
            <a:ext cx="10058400" cy="4343400"/>
          </a:xfrm>
        </p:spPr>
        <p:txBody>
          <a:bodyPr>
            <a:normAutofit/>
          </a:bodyPr>
          <a:lstStyle/>
          <a:p>
            <a:pPr marL="0" indent="0">
              <a:buNone/>
            </a:pPr>
            <a:r>
              <a:rPr lang="en-US" altLang="zh-CN" sz="2400" dirty="0" smtClean="0"/>
              <a:t>Dr. Daniel Cha </a:t>
            </a:r>
          </a:p>
          <a:p>
            <a:pPr marL="0" indent="0">
              <a:buNone/>
            </a:pPr>
            <a:r>
              <a:rPr lang="en-US" sz="2400" dirty="0" err="1" smtClean="0"/>
              <a:t>Xiangmin</a:t>
            </a:r>
            <a:r>
              <a:rPr lang="en-US" sz="2400" dirty="0" smtClean="0"/>
              <a:t> Liang </a:t>
            </a:r>
          </a:p>
          <a:p>
            <a:pPr marL="0" indent="0">
              <a:buNone/>
            </a:pPr>
            <a:r>
              <a:rPr lang="en-US" sz="2400" dirty="0" err="1" smtClean="0"/>
              <a:t>Inyoung</a:t>
            </a:r>
            <a:r>
              <a:rPr lang="en-US" sz="2400" dirty="0" smtClean="0"/>
              <a:t> Kim </a:t>
            </a:r>
          </a:p>
          <a:p>
            <a:pPr marL="0" indent="0">
              <a:buNone/>
            </a:pPr>
            <a:r>
              <a:rPr lang="en-US" sz="2400" dirty="0" smtClean="0"/>
              <a:t>Dr. Yu-Han Yu</a:t>
            </a:r>
            <a:endParaRPr lang="en-US" sz="2400" dirty="0"/>
          </a:p>
        </p:txBody>
      </p:sp>
    </p:spTree>
    <p:extLst>
      <p:ext uri="{BB962C8B-B14F-4D97-AF65-F5344CB8AC3E}">
        <p14:creationId xmlns:p14="http://schemas.microsoft.com/office/powerpoint/2010/main" val="102926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11693"/>
          </a:xfrm>
        </p:spPr>
        <p:txBody>
          <a:bodyPr/>
          <a:lstStyle/>
          <a:p>
            <a:r>
              <a:rPr lang="en-US" dirty="0" smtClean="0"/>
              <a:t>About This project </a:t>
            </a:r>
            <a:endParaRPr lang="en-US" dirty="0"/>
          </a:p>
        </p:txBody>
      </p:sp>
      <p:sp>
        <p:nvSpPr>
          <p:cNvPr id="3" name="Content Placeholder 2"/>
          <p:cNvSpPr>
            <a:spLocks noGrp="1"/>
          </p:cNvSpPr>
          <p:nvPr>
            <p:ph idx="1"/>
          </p:nvPr>
        </p:nvSpPr>
        <p:spPr>
          <a:xfrm>
            <a:off x="1069848" y="1596325"/>
            <a:ext cx="10058400" cy="4575875"/>
          </a:xfrm>
        </p:spPr>
        <p:txBody>
          <a:bodyPr/>
          <a:lstStyle/>
          <a:p>
            <a:pPr>
              <a:lnSpc>
                <a:spcPct val="100000"/>
              </a:lnSpc>
            </a:pPr>
            <a:r>
              <a:rPr lang="en-US" dirty="0" smtClean="0"/>
              <a:t>Work under Professor Daniel Cha </a:t>
            </a:r>
            <a:endParaRPr lang="en-US" dirty="0" smtClean="0"/>
          </a:p>
          <a:p>
            <a:pPr>
              <a:lnSpc>
                <a:spcPct val="100000"/>
              </a:lnSpc>
            </a:pPr>
            <a:r>
              <a:rPr lang="en-US" dirty="0" smtClean="0"/>
              <a:t>Department: Civil &amp; Environmental Engineering </a:t>
            </a:r>
            <a:endParaRPr lang="en-US" dirty="0" smtClean="0"/>
          </a:p>
          <a:p>
            <a:pPr>
              <a:lnSpc>
                <a:spcPct val="100000"/>
              </a:lnSpc>
            </a:pPr>
            <a:r>
              <a:rPr lang="en-US" dirty="0" smtClean="0"/>
              <a:t>Project leader: </a:t>
            </a:r>
            <a:r>
              <a:rPr lang="en-US" dirty="0" err="1" smtClean="0"/>
              <a:t>Xiangmin</a:t>
            </a:r>
            <a:r>
              <a:rPr lang="en-US" dirty="0" smtClean="0"/>
              <a:t> Liang</a:t>
            </a:r>
          </a:p>
          <a:p>
            <a:pPr>
              <a:lnSpc>
                <a:spcPct val="100000"/>
              </a:lnSpc>
            </a:pPr>
            <a:r>
              <a:rPr lang="en-US" dirty="0" smtClean="0"/>
              <a:t>Objective (from Liang’s report): </a:t>
            </a:r>
          </a:p>
          <a:p>
            <a:pPr lvl="1">
              <a:lnSpc>
                <a:spcPct val="150000"/>
              </a:lnSpc>
            </a:pPr>
            <a:r>
              <a:rPr lang="en-US" dirty="0" smtClean="0"/>
              <a:t>To evaluate the potential for using both “filamentous” wastewater microorganisms (as reinforcement) and </a:t>
            </a:r>
            <a:r>
              <a:rPr lang="en-US" dirty="0" err="1" smtClean="0"/>
              <a:t>polyhydroxyalkanoates</a:t>
            </a:r>
            <a:r>
              <a:rPr lang="en-US" dirty="0" smtClean="0"/>
              <a:t> (PHA)-accumulating wastewater microorganisms as </a:t>
            </a:r>
            <a:r>
              <a:rPr lang="en-US" dirty="0" err="1" smtClean="0"/>
              <a:t>biorenewable</a:t>
            </a:r>
            <a:r>
              <a:rPr lang="en-US" dirty="0" smtClean="0"/>
              <a:t> matrix for composites</a:t>
            </a:r>
          </a:p>
          <a:p>
            <a:pPr lvl="1">
              <a:lnSpc>
                <a:spcPct val="150000"/>
              </a:lnSpc>
            </a:pPr>
            <a:r>
              <a:rPr lang="en-US" dirty="0" smtClean="0"/>
              <a:t>To identify filamentous bacteria that have favorable properties for using as a reinforcement in a </a:t>
            </a:r>
            <a:r>
              <a:rPr lang="en-US" dirty="0" err="1" smtClean="0"/>
              <a:t>biocomposite</a:t>
            </a:r>
            <a:endParaRPr lang="en-US" dirty="0"/>
          </a:p>
        </p:txBody>
      </p:sp>
    </p:spTree>
    <p:extLst>
      <p:ext uri="{BB962C8B-B14F-4D97-AF65-F5344CB8AC3E}">
        <p14:creationId xmlns:p14="http://schemas.microsoft.com/office/powerpoint/2010/main" val="90789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03205"/>
          </a:xfrm>
        </p:spPr>
        <p:txBody>
          <a:bodyPr/>
          <a:lstStyle/>
          <a:p>
            <a:r>
              <a:rPr lang="en-US" dirty="0"/>
              <a:t>filamentous bacteria </a:t>
            </a:r>
            <a:endParaRPr lang="en-US" dirty="0">
              <a:ea typeface="Times New Roman" charset="0"/>
              <a:cs typeface="Times New Roman" charset="0"/>
            </a:endParaRPr>
          </a:p>
        </p:txBody>
      </p:sp>
      <p:sp>
        <p:nvSpPr>
          <p:cNvPr id="3" name="Content Placeholder 2"/>
          <p:cNvSpPr>
            <a:spLocks noGrp="1"/>
          </p:cNvSpPr>
          <p:nvPr>
            <p:ph idx="1"/>
          </p:nvPr>
        </p:nvSpPr>
        <p:spPr>
          <a:xfrm>
            <a:off x="7300518" y="2164351"/>
            <a:ext cx="3999028" cy="2479729"/>
          </a:xfrm>
        </p:spPr>
        <p:txBody>
          <a:bodyPr/>
          <a:lstStyle/>
          <a:p>
            <a:r>
              <a:rPr lang="en-US" dirty="0"/>
              <a:t>filamentous bacteria are components of activated sludge biomass which form the important part of floc formation when they connect to each other and cause the removal of sediment from the fluid.</a:t>
            </a:r>
          </a:p>
        </p:txBody>
      </p:sp>
      <p:sp>
        <p:nvSpPr>
          <p:cNvPr id="6" name="TextBox 5"/>
          <p:cNvSpPr txBox="1"/>
          <p:nvPr/>
        </p:nvSpPr>
        <p:spPr>
          <a:xfrm>
            <a:off x="945307" y="5854324"/>
            <a:ext cx="6544397" cy="646331"/>
          </a:xfrm>
          <a:prstGeom prst="rect">
            <a:avLst/>
          </a:prstGeom>
          <a:noFill/>
        </p:spPr>
        <p:txBody>
          <a:bodyPr wrap="square" rtlCol="0">
            <a:spAutoFit/>
          </a:bodyPr>
          <a:lstStyle/>
          <a:p>
            <a:r>
              <a:rPr lang="en-US" dirty="0" smtClean="0"/>
              <a:t>This image  exhibits what filamentous bacteria look </a:t>
            </a:r>
            <a:r>
              <a:rPr lang="en-US" dirty="0"/>
              <a:t>like under </a:t>
            </a:r>
            <a:r>
              <a:rPr lang="en-US" dirty="0" smtClean="0"/>
              <a:t>20x optical microscope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1374686"/>
            <a:ext cx="5647886" cy="4235915"/>
          </a:xfrm>
          <a:prstGeom prst="rect">
            <a:avLst/>
          </a:prstGeom>
        </p:spPr>
      </p:pic>
    </p:spTree>
    <p:extLst>
      <p:ext uri="{BB962C8B-B14F-4D97-AF65-F5344CB8AC3E}">
        <p14:creationId xmlns:p14="http://schemas.microsoft.com/office/powerpoint/2010/main" val="78552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72209"/>
          </a:xfrm>
        </p:spPr>
        <p:txBody>
          <a:bodyPr/>
          <a:lstStyle/>
          <a:p>
            <a:r>
              <a:rPr lang="en-US" dirty="0" smtClean="0"/>
              <a:t>PHA</a:t>
            </a:r>
            <a:endParaRPr lang="en-US" dirty="0"/>
          </a:p>
        </p:txBody>
      </p:sp>
      <p:sp>
        <p:nvSpPr>
          <p:cNvPr id="3" name="Content Placeholder 2"/>
          <p:cNvSpPr>
            <a:spLocks noGrp="1"/>
          </p:cNvSpPr>
          <p:nvPr>
            <p:ph idx="1"/>
          </p:nvPr>
        </p:nvSpPr>
        <p:spPr>
          <a:xfrm>
            <a:off x="1069848" y="1456842"/>
            <a:ext cx="4618030" cy="4502524"/>
          </a:xfrm>
        </p:spPr>
        <p:txBody>
          <a:bodyPr>
            <a:normAutofit/>
          </a:bodyPr>
          <a:lstStyle/>
          <a:p>
            <a:r>
              <a:rPr lang="en-US" dirty="0" err="1"/>
              <a:t>Polyhydroxyalkanoates</a:t>
            </a:r>
            <a:r>
              <a:rPr lang="en-US" dirty="0"/>
              <a:t> or PHAs are made up of a group of natural biodegradable polyesters that are synthesized by numerous </a:t>
            </a:r>
            <a:r>
              <a:rPr lang="en-US" dirty="0" smtClean="0"/>
              <a:t>microorganisms.</a:t>
            </a:r>
          </a:p>
          <a:p>
            <a:r>
              <a:rPr lang="en-US" altLang="ko-KR" dirty="0" smtClean="0">
                <a:cs typeface="Calibri" pitchFamily="34" charset="0"/>
              </a:rPr>
              <a:t>Two </a:t>
            </a:r>
            <a:r>
              <a:rPr lang="en-US" altLang="ko-KR" dirty="0">
                <a:cs typeface="Calibri" pitchFamily="34" charset="0"/>
              </a:rPr>
              <a:t>common types of PHA are </a:t>
            </a:r>
            <a:r>
              <a:rPr lang="en-US" dirty="0" err="1">
                <a:cs typeface="Calibri" pitchFamily="34" charset="0"/>
              </a:rPr>
              <a:t>Polyhydroxybutyrate</a:t>
            </a:r>
            <a:r>
              <a:rPr lang="en-US" dirty="0">
                <a:cs typeface="Calibri" pitchFamily="34" charset="0"/>
              </a:rPr>
              <a:t> (PHB) and </a:t>
            </a:r>
            <a:r>
              <a:rPr lang="en-US" dirty="0" err="1">
                <a:cs typeface="Calibri" pitchFamily="34" charset="0"/>
              </a:rPr>
              <a:t>polyhydroxyvalerate</a:t>
            </a:r>
            <a:r>
              <a:rPr lang="en-US" dirty="0">
                <a:cs typeface="Calibri" pitchFamily="34" charset="0"/>
              </a:rPr>
              <a:t> (</a:t>
            </a:r>
            <a:r>
              <a:rPr lang="en-US" dirty="0" smtClean="0">
                <a:cs typeface="Calibri" pitchFamily="34" charset="0"/>
              </a:rPr>
              <a:t>PHV)</a:t>
            </a:r>
          </a:p>
          <a:p>
            <a:r>
              <a:rPr lang="en-US" altLang="zh-CN" dirty="0" smtClean="0">
                <a:cs typeface="Calibri" pitchFamily="34" charset="0"/>
              </a:rPr>
              <a:t>Biodegradable, environmental  friendly </a:t>
            </a:r>
            <a:r>
              <a:rPr lang="en-US" altLang="zh-CN" dirty="0">
                <a:cs typeface="Calibri" pitchFamily="34" charset="0"/>
              </a:rPr>
              <a:t>and biocompatible thermoplastics </a:t>
            </a:r>
            <a:endParaRPr lang="en-US" altLang="zh-CN" dirty="0" smtClean="0">
              <a:cs typeface="Calibri" pitchFamily="34" charset="0"/>
            </a:endParaRPr>
          </a:p>
          <a:p>
            <a:r>
              <a:rPr lang="en-US" altLang="ko-KR" dirty="0" smtClean="0">
                <a:cs typeface="Calibri" pitchFamily="34" charset="0"/>
              </a:rPr>
              <a:t>About </a:t>
            </a:r>
            <a:r>
              <a:rPr lang="en-US" altLang="ko-KR" dirty="0">
                <a:cs typeface="Calibri" pitchFamily="34" charset="0"/>
              </a:rPr>
              <a:t>300 kinds of bacteria accumulate PHA as storage products</a:t>
            </a:r>
          </a:p>
          <a:p>
            <a:endParaRPr lang="en-US" dirty="0"/>
          </a:p>
        </p:txBody>
      </p:sp>
      <p:sp>
        <p:nvSpPr>
          <p:cNvPr id="4" name="TextBox 9">
            <a:extLst>
              <a:ext uri="{FF2B5EF4-FFF2-40B4-BE49-F238E27FC236}">
                <a16:creationId xmlns="" xmlns:a16="http://schemas.microsoft.com/office/drawing/2014/main" id="{04FDF3DA-A8C2-4150-98A9-3BA0DA74BDA5}"/>
              </a:ext>
            </a:extLst>
          </p:cNvPr>
          <p:cNvSpPr txBox="1"/>
          <p:nvPr/>
        </p:nvSpPr>
        <p:spPr>
          <a:xfrm>
            <a:off x="1069848" y="6217078"/>
            <a:ext cx="8673484" cy="276999"/>
          </a:xfrm>
          <a:prstGeom prst="rect">
            <a:avLst/>
          </a:prstGeom>
          <a:noFill/>
        </p:spPr>
        <p:txBody>
          <a:bodyPr wrap="square" rtlCol="0">
            <a:spAutoFit/>
          </a:bodyPr>
          <a:lstStyle/>
          <a:p>
            <a:r>
              <a:rPr lang="en-US" altLang="zh-CN" sz="1200" dirty="0"/>
              <a:t>Source: https://en.wikipedia.org</a:t>
            </a:r>
            <a:endParaRPr lang="zh-CN" altLang="en-US" sz="1200" dirty="0"/>
          </a:p>
        </p:txBody>
      </p:sp>
      <p:pic>
        <p:nvPicPr>
          <p:cNvPr id="5" name="图片 3" descr="图片包含 文字&#10;&#10;已生成高可信度的说明">
            <a:extLst>
              <a:ext uri="{FF2B5EF4-FFF2-40B4-BE49-F238E27FC236}">
                <a16:creationId xmlns="" xmlns:a16="http://schemas.microsoft.com/office/drawing/2014/main" id="{647D3962-9013-4991-95B3-0A3C04CD0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2183" y="1978707"/>
            <a:ext cx="4811759" cy="2602686"/>
          </a:xfrm>
          <a:prstGeom prst="rect">
            <a:avLst/>
          </a:prstGeom>
        </p:spPr>
      </p:pic>
      <p:sp>
        <p:nvSpPr>
          <p:cNvPr id="6" name="文本框 7">
            <a:extLst>
              <a:ext uri="{FF2B5EF4-FFF2-40B4-BE49-F238E27FC236}">
                <a16:creationId xmlns="" xmlns:a16="http://schemas.microsoft.com/office/drawing/2014/main" id="{08CAF26C-CE6F-4542-AD06-2E0C59179A42}"/>
              </a:ext>
            </a:extLst>
          </p:cNvPr>
          <p:cNvSpPr txBox="1"/>
          <p:nvPr/>
        </p:nvSpPr>
        <p:spPr>
          <a:xfrm>
            <a:off x="7178913" y="4847906"/>
            <a:ext cx="2458297" cy="367553"/>
          </a:xfrm>
          <a:prstGeom prst="rect">
            <a:avLst/>
          </a:prstGeom>
          <a:noFill/>
        </p:spPr>
        <p:txBody>
          <a:bodyPr wrap="square" rtlCol="0">
            <a:spAutoFit/>
          </a:bodyPr>
          <a:lstStyle/>
          <a:p>
            <a:pPr algn="ctr" fontAlgn="base"/>
            <a:r>
              <a:rPr lang="en-US" dirty="0"/>
              <a:t>PHA Structure</a:t>
            </a:r>
          </a:p>
        </p:txBody>
      </p:sp>
    </p:spTree>
    <p:extLst>
      <p:ext uri="{BB962C8B-B14F-4D97-AF65-F5344CB8AC3E}">
        <p14:creationId xmlns:p14="http://schemas.microsoft.com/office/powerpoint/2010/main" val="160344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128" y="461075"/>
            <a:ext cx="9601200" cy="771041"/>
          </a:xfrm>
        </p:spPr>
        <p:txBody>
          <a:bodyPr>
            <a:normAutofit fontScale="90000"/>
          </a:bodyPr>
          <a:lstStyle/>
          <a:p>
            <a:r>
              <a:rPr lang="en-US" dirty="0" smtClean="0"/>
              <a:t>Three types of reactors in the lab </a:t>
            </a:r>
            <a:endParaRPr lang="en-US" dirty="0"/>
          </a:p>
        </p:txBody>
      </p:sp>
      <p:sp>
        <p:nvSpPr>
          <p:cNvPr id="6" name="Content Placeholder 5"/>
          <p:cNvSpPr>
            <a:spLocks noGrp="1"/>
          </p:cNvSpPr>
          <p:nvPr>
            <p:ph idx="1"/>
          </p:nvPr>
        </p:nvSpPr>
        <p:spPr>
          <a:xfrm>
            <a:off x="1108128" y="1464591"/>
            <a:ext cx="9601200" cy="4688236"/>
          </a:xfrm>
        </p:spPr>
        <p:txBody>
          <a:bodyPr>
            <a:normAutofit/>
          </a:bodyPr>
          <a:lstStyle/>
          <a:p>
            <a:r>
              <a:rPr lang="en-US" dirty="0">
                <a:latin typeface="Times New Roman" charset="0"/>
                <a:ea typeface="Times New Roman" charset="0"/>
                <a:cs typeface="Times New Roman" charset="0"/>
              </a:rPr>
              <a:t>1. </a:t>
            </a:r>
            <a:r>
              <a:rPr lang="en-US" dirty="0" smtClean="0">
                <a:latin typeface="Times New Roman" charset="0"/>
                <a:ea typeface="Times New Roman" charset="0"/>
                <a:cs typeface="Times New Roman" charset="0"/>
              </a:rPr>
              <a:t>Membrane Bioreactor (MBR)</a:t>
            </a:r>
          </a:p>
          <a:p>
            <a:pPr lvl="1"/>
            <a:r>
              <a:rPr lang="en-US" dirty="0" smtClean="0">
                <a:latin typeface="Times New Roman" charset="0"/>
                <a:ea typeface="Times New Roman" charset="0"/>
                <a:cs typeface="Times New Roman" charset="0"/>
              </a:rPr>
              <a:t>One form of </a:t>
            </a:r>
            <a:r>
              <a:rPr lang="en-US" dirty="0">
                <a:latin typeface="Times New Roman" charset="0"/>
                <a:ea typeface="Times New Roman" charset="0"/>
                <a:cs typeface="Times New Roman" charset="0"/>
              </a:rPr>
              <a:t>the activated sludge </a:t>
            </a:r>
            <a:r>
              <a:rPr lang="en-US" dirty="0" smtClean="0">
                <a:latin typeface="Times New Roman" charset="0"/>
                <a:ea typeface="Times New Roman" charset="0"/>
                <a:cs typeface="Times New Roman" charset="0"/>
              </a:rPr>
              <a:t>process</a:t>
            </a:r>
          </a:p>
          <a:p>
            <a:pPr lvl="1"/>
            <a:r>
              <a:rPr lang="en-US" dirty="0" smtClean="0">
                <a:latin typeface="Times New Roman" charset="0"/>
                <a:ea typeface="Times New Roman" charset="0"/>
                <a:cs typeface="Times New Roman" charset="0"/>
              </a:rPr>
              <a:t>Membrane as </a:t>
            </a:r>
            <a:r>
              <a:rPr lang="en-US" dirty="0">
                <a:latin typeface="Times New Roman" charset="0"/>
                <a:ea typeface="Times New Roman" charset="0"/>
                <a:cs typeface="Times New Roman" charset="0"/>
              </a:rPr>
              <a:t>a physical barrier for </a:t>
            </a:r>
            <a:r>
              <a:rPr lang="en-US" dirty="0" smtClean="0">
                <a:latin typeface="Times New Roman" charset="0"/>
                <a:ea typeface="Times New Roman" charset="0"/>
                <a:cs typeface="Times New Roman" charset="0"/>
              </a:rPr>
              <a:t>separation</a:t>
            </a:r>
          </a:p>
          <a:p>
            <a:pPr lvl="1"/>
            <a:r>
              <a:rPr lang="en-US" dirty="0" smtClean="0">
                <a:latin typeface="Times New Roman" charset="0"/>
                <a:ea typeface="Times New Roman" charset="0"/>
                <a:cs typeface="Times New Roman" charset="0"/>
              </a:rPr>
              <a:t>Bacteria are selected based on long </a:t>
            </a:r>
            <a:r>
              <a:rPr lang="en-US" dirty="0">
                <a:latin typeface="Times New Roman" charset="0"/>
                <a:ea typeface="Times New Roman" charset="0"/>
                <a:cs typeface="Times New Roman" charset="0"/>
              </a:rPr>
              <a:t>main cell residence </a:t>
            </a:r>
            <a:r>
              <a:rPr lang="en-US" dirty="0" smtClean="0">
                <a:latin typeface="Times New Roman" charset="0"/>
                <a:ea typeface="Times New Roman" charset="0"/>
                <a:cs typeface="Times New Roman" charset="0"/>
              </a:rPr>
              <a:t>time and low COD from wastewater treatment plant</a:t>
            </a:r>
          </a:p>
          <a:p>
            <a:r>
              <a:rPr lang="en-US" dirty="0" smtClean="0">
                <a:latin typeface="Times New Roman" charset="0"/>
                <a:ea typeface="Times New Roman" charset="0"/>
                <a:cs typeface="Times New Roman" charset="0"/>
              </a:rPr>
              <a:t>2. Sequencing Batch Reactor (SBR)</a:t>
            </a:r>
          </a:p>
          <a:p>
            <a:pPr lvl="1"/>
            <a:r>
              <a:rPr lang="en-US" dirty="0" smtClean="0">
                <a:latin typeface="Times New Roman" charset="0"/>
                <a:ea typeface="Times New Roman" charset="0"/>
                <a:cs typeface="Times New Roman" charset="0"/>
              </a:rPr>
              <a:t>One form of </a:t>
            </a:r>
            <a:r>
              <a:rPr lang="en-US" dirty="0">
                <a:latin typeface="Times New Roman" charset="0"/>
                <a:ea typeface="Times New Roman" charset="0"/>
                <a:cs typeface="Times New Roman" charset="0"/>
              </a:rPr>
              <a:t>the activated sludge </a:t>
            </a:r>
            <a:r>
              <a:rPr lang="en-US" dirty="0" smtClean="0">
                <a:latin typeface="Times New Roman" charset="0"/>
                <a:ea typeface="Times New Roman" charset="0"/>
                <a:cs typeface="Times New Roman" charset="0"/>
              </a:rPr>
              <a:t>process</a:t>
            </a:r>
          </a:p>
          <a:p>
            <a:pPr lvl="1"/>
            <a:r>
              <a:rPr lang="en-US" dirty="0" smtClean="0">
                <a:latin typeface="Times New Roman" charset="0"/>
                <a:ea typeface="Times New Roman" charset="0"/>
                <a:cs typeface="Times New Roman" charset="0"/>
              </a:rPr>
              <a:t>Phase separation </a:t>
            </a:r>
            <a:r>
              <a:rPr lang="en-US" dirty="0">
                <a:latin typeface="Times New Roman" charset="0"/>
                <a:ea typeface="Times New Roman" charset="0"/>
                <a:cs typeface="Times New Roman" charset="0"/>
              </a:rPr>
              <a:t>used to </a:t>
            </a:r>
            <a:r>
              <a:rPr lang="en-US" dirty="0" smtClean="0">
                <a:latin typeface="Times New Roman" charset="0"/>
                <a:ea typeface="Times New Roman" charset="0"/>
                <a:cs typeface="Times New Roman" charset="0"/>
              </a:rPr>
              <a:t>separate </a:t>
            </a:r>
            <a:r>
              <a:rPr lang="en-US" dirty="0">
                <a:latin typeface="Times New Roman" charset="0"/>
                <a:ea typeface="Times New Roman" charset="0"/>
                <a:cs typeface="Times New Roman" charset="0"/>
              </a:rPr>
              <a:t>the mixed liquor </a:t>
            </a:r>
            <a:r>
              <a:rPr lang="en-US" dirty="0" smtClean="0">
                <a:latin typeface="Times New Roman" charset="0"/>
                <a:ea typeface="Times New Roman" charset="0"/>
                <a:cs typeface="Times New Roman" charset="0"/>
              </a:rPr>
              <a:t>from the wastewater</a:t>
            </a:r>
          </a:p>
          <a:p>
            <a:pPr lvl="1"/>
            <a:r>
              <a:rPr lang="en-US" dirty="0" smtClean="0">
                <a:latin typeface="Times New Roman" charset="0"/>
                <a:ea typeface="Times New Roman" charset="0"/>
                <a:cs typeface="Times New Roman" charset="0"/>
              </a:rPr>
              <a:t>Bacteria are selected based on shorter main cell residence time and higher COD from </a:t>
            </a:r>
            <a:r>
              <a:rPr lang="en-US" dirty="0">
                <a:latin typeface="Times New Roman" charset="0"/>
                <a:ea typeface="Times New Roman" charset="0"/>
                <a:cs typeface="Times New Roman" charset="0"/>
              </a:rPr>
              <a:t>wastewater treatment plant</a:t>
            </a:r>
          </a:p>
          <a:p>
            <a:r>
              <a:rPr lang="en-US" dirty="0" smtClean="0">
                <a:latin typeface="Times New Roman" charset="0"/>
                <a:ea typeface="Times New Roman" charset="0"/>
                <a:cs typeface="Times New Roman" charset="0"/>
              </a:rPr>
              <a:t>3</a:t>
            </a: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Fed Batch Reactor (FBR)</a:t>
            </a:r>
          </a:p>
          <a:p>
            <a:pPr lvl="1"/>
            <a:r>
              <a:rPr lang="en-US" dirty="0" smtClean="0">
                <a:latin typeface="Times New Roman" charset="0"/>
                <a:ea typeface="Times New Roman" charset="0"/>
                <a:cs typeface="Times New Roman" charset="0"/>
              </a:rPr>
              <a:t>Used </a:t>
            </a:r>
            <a:r>
              <a:rPr lang="en-US" dirty="0">
                <a:latin typeface="Times New Roman" charset="0"/>
                <a:ea typeface="Times New Roman" charset="0"/>
                <a:cs typeface="Times New Roman" charset="0"/>
              </a:rPr>
              <a:t>in </a:t>
            </a:r>
            <a:r>
              <a:rPr lang="en-US" dirty="0" smtClean="0">
                <a:latin typeface="Times New Roman" charset="0"/>
                <a:ea typeface="Times New Roman" charset="0"/>
                <a:cs typeface="Times New Roman" charset="0"/>
              </a:rPr>
              <a:t>fermentation</a:t>
            </a:r>
          </a:p>
          <a:p>
            <a:pPr lvl="1"/>
            <a:r>
              <a:rPr lang="en-US" dirty="0" smtClean="0">
                <a:latin typeface="Times New Roman" charset="0"/>
                <a:ea typeface="Times New Roman" charset="0"/>
                <a:cs typeface="Times New Roman" charset="0"/>
              </a:rPr>
              <a:t>Cyclical feeds </a:t>
            </a:r>
            <a:r>
              <a:rPr lang="en-US" dirty="0">
                <a:latin typeface="Times New Roman" charset="0"/>
                <a:ea typeface="Times New Roman" charset="0"/>
                <a:cs typeface="Times New Roman" charset="0"/>
              </a:rPr>
              <a:t>and </a:t>
            </a:r>
            <a:r>
              <a:rPr lang="en-US" dirty="0" smtClean="0">
                <a:latin typeface="Times New Roman" charset="0"/>
                <a:ea typeface="Times New Roman" charset="0"/>
                <a:cs typeface="Times New Roman" charset="0"/>
              </a:rPr>
              <a:t>extractions</a:t>
            </a:r>
          </a:p>
          <a:p>
            <a:pPr lvl="1"/>
            <a:r>
              <a:rPr lang="en-US" dirty="0">
                <a:latin typeface="Times New Roman" charset="0"/>
                <a:ea typeface="Times New Roman" charset="0"/>
                <a:cs typeface="Times New Roman" charset="0"/>
              </a:rPr>
              <a:t>Remain bacteria (</a:t>
            </a:r>
            <a:r>
              <a:rPr lang="en-US" dirty="0" smtClean="0">
                <a:latin typeface="Times New Roman" charset="0"/>
                <a:ea typeface="Times New Roman" charset="0"/>
                <a:cs typeface="Times New Roman" charset="0"/>
              </a:rPr>
              <a:t>inoculation from SBR system) in the reactor </a:t>
            </a:r>
          </a:p>
        </p:txBody>
      </p:sp>
    </p:spTree>
    <p:extLst>
      <p:ext uri="{BB962C8B-B14F-4D97-AF65-F5344CB8AC3E}">
        <p14:creationId xmlns:p14="http://schemas.microsoft.com/office/powerpoint/2010/main" val="126988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219" y="1906292"/>
            <a:ext cx="3713781" cy="495170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943" y="1100380"/>
            <a:ext cx="3985217" cy="53136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12" y="0"/>
            <a:ext cx="3527802" cy="4703736"/>
          </a:xfrm>
          <a:prstGeom prst="rect">
            <a:avLst/>
          </a:prstGeom>
        </p:spPr>
      </p:pic>
      <p:sp>
        <p:nvSpPr>
          <p:cNvPr id="10" name="TextBox 9"/>
          <p:cNvSpPr txBox="1"/>
          <p:nvPr/>
        </p:nvSpPr>
        <p:spPr>
          <a:xfrm>
            <a:off x="858272" y="4835472"/>
            <a:ext cx="3345482" cy="461665"/>
          </a:xfrm>
          <a:prstGeom prst="rect">
            <a:avLst/>
          </a:prstGeom>
          <a:noFill/>
        </p:spPr>
        <p:txBody>
          <a:bodyPr wrap="square" rtlCol="0">
            <a:spAutoFit/>
          </a:bodyPr>
          <a:lstStyle/>
          <a:p>
            <a:r>
              <a:rPr lang="en-US" sz="2400" dirty="0">
                <a:latin typeface="Times New Roman" charset="0"/>
                <a:ea typeface="Times New Roman" charset="0"/>
                <a:cs typeface="Times New Roman" charset="0"/>
              </a:rPr>
              <a:t>Membrane Bioreactor</a:t>
            </a:r>
          </a:p>
        </p:txBody>
      </p:sp>
      <p:sp>
        <p:nvSpPr>
          <p:cNvPr id="11" name="TextBox 10"/>
          <p:cNvSpPr txBox="1"/>
          <p:nvPr/>
        </p:nvSpPr>
        <p:spPr>
          <a:xfrm>
            <a:off x="4360943" y="575079"/>
            <a:ext cx="4233190" cy="461665"/>
          </a:xfrm>
          <a:prstGeom prst="rect">
            <a:avLst/>
          </a:prstGeom>
          <a:noFill/>
        </p:spPr>
        <p:txBody>
          <a:bodyPr wrap="square" rtlCol="0">
            <a:spAutoFit/>
          </a:bodyPr>
          <a:lstStyle/>
          <a:p>
            <a:r>
              <a:rPr lang="en-US" sz="2400" dirty="0">
                <a:latin typeface="Times New Roman" charset="0"/>
                <a:ea typeface="Times New Roman" charset="0"/>
                <a:cs typeface="Times New Roman" charset="0"/>
              </a:rPr>
              <a:t>Sequencing Batch Reactor</a:t>
            </a:r>
          </a:p>
        </p:txBody>
      </p:sp>
      <p:sp>
        <p:nvSpPr>
          <p:cNvPr id="12" name="TextBox 11"/>
          <p:cNvSpPr txBox="1"/>
          <p:nvPr/>
        </p:nvSpPr>
        <p:spPr>
          <a:xfrm>
            <a:off x="8873103" y="1444627"/>
            <a:ext cx="3239145" cy="461665"/>
          </a:xfrm>
          <a:prstGeom prst="rect">
            <a:avLst/>
          </a:prstGeom>
          <a:noFill/>
        </p:spPr>
        <p:txBody>
          <a:bodyPr wrap="square" rtlCol="0">
            <a:spAutoFit/>
          </a:bodyPr>
          <a:lstStyle/>
          <a:p>
            <a:r>
              <a:rPr lang="en-US" sz="2400" dirty="0">
                <a:latin typeface="Times New Roman" charset="0"/>
                <a:ea typeface="Times New Roman" charset="0"/>
                <a:cs typeface="Times New Roman" charset="0"/>
              </a:rPr>
              <a:t>Fed Batch Reactor</a:t>
            </a:r>
          </a:p>
        </p:txBody>
      </p:sp>
    </p:spTree>
    <p:extLst>
      <p:ext uri="{BB962C8B-B14F-4D97-AF65-F5344CB8AC3E}">
        <p14:creationId xmlns:p14="http://schemas.microsoft.com/office/powerpoint/2010/main" val="38350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3" y="221161"/>
            <a:ext cx="10058400" cy="1609344"/>
          </a:xfrm>
        </p:spPr>
        <p:txBody>
          <a:bodyPr/>
          <a:lstStyle/>
          <a:p>
            <a:r>
              <a:rPr lang="en-US" dirty="0"/>
              <a:t>Structure of </a:t>
            </a:r>
            <a:r>
              <a:rPr lang="en-US" dirty="0" smtClean="0"/>
              <a:t>MBR</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2484190" y="1419677"/>
            <a:ext cx="5942426" cy="4624662"/>
          </a:xfrm>
          <a:prstGeom prst="rect">
            <a:avLst/>
          </a:prstGeom>
          <a:noFill/>
          <a:ln w="9525">
            <a:noFill/>
            <a:miter lim="800000"/>
            <a:headEnd/>
            <a:tailEnd/>
          </a:ln>
        </p:spPr>
      </p:pic>
    </p:spTree>
    <p:extLst>
      <p:ext uri="{BB962C8B-B14F-4D97-AF65-F5344CB8AC3E}">
        <p14:creationId xmlns:p14="http://schemas.microsoft.com/office/powerpoint/2010/main" val="182379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18704"/>
          </a:xfrm>
        </p:spPr>
        <p:txBody>
          <a:bodyPr>
            <a:normAutofit/>
          </a:bodyPr>
          <a:lstStyle/>
          <a:p>
            <a:r>
              <a:rPr lang="en-US" sz="4800" dirty="0" smtClean="0"/>
              <a:t>timeline of SBR</a:t>
            </a:r>
            <a:endParaRPr lang="en-US" sz="4800" dirty="0"/>
          </a:p>
        </p:txBody>
      </p:sp>
      <p:sp>
        <p:nvSpPr>
          <p:cNvPr id="3" name="Content Placeholder 2"/>
          <p:cNvSpPr>
            <a:spLocks noGrp="1"/>
          </p:cNvSpPr>
          <p:nvPr>
            <p:ph idx="1"/>
          </p:nvPr>
        </p:nvSpPr>
        <p:spPr>
          <a:xfrm>
            <a:off x="1069847" y="1503336"/>
            <a:ext cx="3548647" cy="4668864"/>
          </a:xfrm>
        </p:spPr>
        <p:txBody>
          <a:bodyPr/>
          <a:lstStyle/>
          <a:p>
            <a:r>
              <a:rPr lang="en-US" dirty="0" smtClean="0"/>
              <a:t>12:30 pm -1:30 pm: </a:t>
            </a:r>
            <a:r>
              <a:rPr lang="en-US" dirty="0"/>
              <a:t>s</a:t>
            </a:r>
            <a:r>
              <a:rPr lang="en-US" altLang="zh-CN" dirty="0" smtClean="0"/>
              <a:t>ettling, turn off the pH controller, air pump, stirring plate and decant pump</a:t>
            </a:r>
          </a:p>
          <a:p>
            <a:r>
              <a:rPr lang="en-US" altLang="zh-CN" dirty="0" smtClean="0"/>
              <a:t>1:30 pm -2:00 pm: decant</a:t>
            </a:r>
          </a:p>
          <a:p>
            <a:r>
              <a:rPr lang="en-US" altLang="zh-CN" dirty="0" smtClean="0"/>
              <a:t>2:00 pm </a:t>
            </a:r>
            <a:r>
              <a:rPr lang="mr-IN" altLang="zh-CN" dirty="0" smtClean="0"/>
              <a:t>–</a:t>
            </a:r>
            <a:r>
              <a:rPr lang="en-US" altLang="zh-CN" dirty="0" smtClean="0"/>
              <a:t> 2:10 pm</a:t>
            </a:r>
            <a:r>
              <a:rPr lang="en-US" altLang="zh-CN" dirty="0"/>
              <a:t>: </a:t>
            </a:r>
            <a:r>
              <a:rPr lang="en-US" altLang="zh-CN" dirty="0" smtClean="0"/>
              <a:t>refill </a:t>
            </a:r>
            <a:r>
              <a:rPr lang="en-US" altLang="zh-CN" dirty="0"/>
              <a:t>reactor to 3L </a:t>
            </a:r>
            <a:r>
              <a:rPr lang="en-US" altLang="zh-CN" dirty="0" smtClean="0"/>
              <a:t>by </a:t>
            </a:r>
            <a:r>
              <a:rPr lang="en-US" altLang="zh-CN" dirty="0"/>
              <a:t>using fill </a:t>
            </a:r>
            <a:r>
              <a:rPr lang="en-US" altLang="zh-CN" dirty="0" smtClean="0"/>
              <a:t>pump from the </a:t>
            </a:r>
            <a:r>
              <a:rPr lang="en-US" altLang="zh-CN" dirty="0"/>
              <a:t>media </a:t>
            </a:r>
            <a:r>
              <a:rPr lang="en-US" altLang="zh-CN" dirty="0" smtClean="0"/>
              <a:t>container</a:t>
            </a:r>
          </a:p>
          <a:p>
            <a:r>
              <a:rPr lang="en-US" dirty="0" smtClean="0"/>
              <a:t>2:10 pm </a:t>
            </a:r>
            <a:r>
              <a:rPr lang="mr-IN" dirty="0" smtClean="0"/>
              <a:t>–</a:t>
            </a:r>
            <a:r>
              <a:rPr lang="en-US" dirty="0" smtClean="0"/>
              <a:t> 12:30 pm (next day): react</a:t>
            </a:r>
          </a:p>
          <a:p>
            <a:endParaRPr lang="en-US" dirty="0"/>
          </a:p>
        </p:txBody>
      </p:sp>
      <p:pic>
        <p:nvPicPr>
          <p:cNvPr id="5" name="Picture 3"/>
          <p:cNvPicPr>
            <a:picLocks noChangeAspect="1" noChangeArrowheads="1"/>
          </p:cNvPicPr>
          <p:nvPr/>
        </p:nvPicPr>
        <p:blipFill>
          <a:blip r:embed="rId2" cstate="print"/>
          <a:srcRect/>
          <a:stretch>
            <a:fillRect/>
          </a:stretch>
        </p:blipFill>
        <p:spPr bwMode="auto">
          <a:xfrm>
            <a:off x="7230425" y="0"/>
            <a:ext cx="1493248" cy="2231756"/>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9083562" y="1989906"/>
            <a:ext cx="1453996" cy="2320561"/>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7144421" y="3961755"/>
            <a:ext cx="1665255" cy="2504652"/>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5444182" y="1789776"/>
            <a:ext cx="1620444" cy="2520691"/>
          </a:xfrm>
          <a:prstGeom prst="rect">
            <a:avLst/>
          </a:prstGeom>
          <a:noFill/>
          <a:ln w="9525">
            <a:noFill/>
            <a:miter lim="800000"/>
            <a:headEnd/>
            <a:tailEnd/>
          </a:ln>
        </p:spPr>
      </p:pic>
      <p:pic>
        <p:nvPicPr>
          <p:cNvPr id="9" name="Picture 8"/>
          <p:cNvPicPr>
            <a:picLocks noChangeAspect="1"/>
          </p:cNvPicPr>
          <p:nvPr/>
        </p:nvPicPr>
        <p:blipFill>
          <a:blip r:embed="rId6"/>
          <a:stretch>
            <a:fillRect/>
          </a:stretch>
        </p:blipFill>
        <p:spPr>
          <a:xfrm>
            <a:off x="7202134" y="2365430"/>
            <a:ext cx="1549829" cy="1472338"/>
          </a:xfrm>
          <a:prstGeom prst="rect">
            <a:avLst/>
          </a:prstGeom>
        </p:spPr>
      </p:pic>
    </p:spTree>
    <p:extLst>
      <p:ext uri="{BB962C8B-B14F-4D97-AF65-F5344CB8AC3E}">
        <p14:creationId xmlns:p14="http://schemas.microsoft.com/office/powerpoint/2010/main" val="55594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5742122" cy="848532"/>
          </a:xfrm>
        </p:spPr>
        <p:txBody>
          <a:bodyPr/>
          <a:lstStyle/>
          <a:p>
            <a:r>
              <a:rPr lang="en-US" dirty="0" smtClean="0"/>
              <a:t>My Work</a:t>
            </a:r>
            <a:endParaRPr lang="en-US" dirty="0"/>
          </a:p>
        </p:txBody>
      </p:sp>
      <p:sp>
        <p:nvSpPr>
          <p:cNvPr id="3" name="Content Placeholder 2"/>
          <p:cNvSpPr>
            <a:spLocks noGrp="1"/>
          </p:cNvSpPr>
          <p:nvPr>
            <p:ph idx="1"/>
          </p:nvPr>
        </p:nvSpPr>
        <p:spPr>
          <a:xfrm>
            <a:off x="1371600" y="1873981"/>
            <a:ext cx="6935492" cy="4472553"/>
          </a:xfrm>
        </p:spPr>
        <p:txBody>
          <a:bodyPr>
            <a:normAutofit/>
          </a:bodyPr>
          <a:lstStyle/>
          <a:p>
            <a:r>
              <a:rPr lang="en-US" dirty="0" smtClean="0">
                <a:latin typeface="Times New Roman" charset="0"/>
                <a:ea typeface="Times New Roman" charset="0"/>
                <a:cs typeface="Times New Roman" charset="0"/>
              </a:rPr>
              <a:t>Make sure there is enough media for each system (SBR consumes 2.5 L media per day, MBR consumes 6 L media per day)</a:t>
            </a:r>
          </a:p>
          <a:p>
            <a:r>
              <a:rPr lang="en-US" dirty="0" smtClean="0">
                <a:latin typeface="Times New Roman" charset="0"/>
                <a:ea typeface="Times New Roman" charset="0"/>
                <a:cs typeface="Times New Roman" charset="0"/>
              </a:rPr>
              <a:t>Do Total Suspended </a:t>
            </a:r>
            <a:r>
              <a:rPr lang="en-US" dirty="0">
                <a:latin typeface="Times New Roman" charset="0"/>
                <a:ea typeface="Times New Roman" charset="0"/>
                <a:cs typeface="Times New Roman" charset="0"/>
              </a:rPr>
              <a:t>S</a:t>
            </a:r>
            <a:r>
              <a:rPr lang="en-US" dirty="0" smtClean="0">
                <a:latin typeface="Times New Roman" charset="0"/>
                <a:ea typeface="Times New Roman" charset="0"/>
                <a:cs typeface="Times New Roman" charset="0"/>
              </a:rPr>
              <a:t>olids (TSS) test for SBR effluent, SBR solution, MBR solution and FBR solution every day to calculate the waste</a:t>
            </a:r>
          </a:p>
          <a:p>
            <a:r>
              <a:rPr lang="en-US" dirty="0">
                <a:latin typeface="Times New Roman" charset="0"/>
                <a:ea typeface="Times New Roman" charset="0"/>
                <a:cs typeface="Times New Roman" charset="0"/>
              </a:rPr>
              <a:t>Do </a:t>
            </a:r>
            <a:r>
              <a:rPr lang="en-US" dirty="0" smtClean="0">
                <a:latin typeface="Times New Roman" charset="0"/>
                <a:ea typeface="Times New Roman" charset="0"/>
                <a:cs typeface="Times New Roman" charset="0"/>
              </a:rPr>
              <a:t>Volatile Suspended Solids test for </a:t>
            </a:r>
            <a:r>
              <a:rPr lang="en-US" dirty="0">
                <a:latin typeface="Times New Roman" charset="0"/>
                <a:ea typeface="Times New Roman" charset="0"/>
                <a:cs typeface="Times New Roman" charset="0"/>
              </a:rPr>
              <a:t>SBR effluent, SBR solution, </a:t>
            </a:r>
            <a:r>
              <a:rPr lang="en-US" dirty="0" smtClean="0">
                <a:latin typeface="Times New Roman" charset="0"/>
                <a:ea typeface="Times New Roman" charset="0"/>
                <a:cs typeface="Times New Roman" charset="0"/>
              </a:rPr>
              <a:t>MBR effluent, MBR </a:t>
            </a:r>
            <a:r>
              <a:rPr lang="en-US" dirty="0">
                <a:latin typeface="Times New Roman" charset="0"/>
                <a:ea typeface="Times New Roman" charset="0"/>
                <a:cs typeface="Times New Roman" charset="0"/>
              </a:rPr>
              <a:t>solution and FBR solution</a:t>
            </a:r>
            <a:r>
              <a:rPr lang="en-US" dirty="0" smtClean="0">
                <a:latin typeface="Times New Roman" charset="0"/>
                <a:ea typeface="Times New Roman" charset="0"/>
                <a:cs typeface="Times New Roman" charset="0"/>
              </a:rPr>
              <a:t> every Tuesday </a:t>
            </a:r>
          </a:p>
          <a:p>
            <a:r>
              <a:rPr lang="en-US" dirty="0">
                <a:latin typeface="Times New Roman" charset="0"/>
                <a:ea typeface="Times New Roman" charset="0"/>
                <a:cs typeface="Times New Roman" charset="0"/>
              </a:rPr>
              <a:t>Measure anion concentration in </a:t>
            </a:r>
            <a:r>
              <a:rPr lang="en-US" dirty="0" smtClean="0">
                <a:latin typeface="Times New Roman" charset="0"/>
                <a:ea typeface="Times New Roman" charset="0"/>
                <a:cs typeface="Times New Roman" charset="0"/>
              </a:rPr>
              <a:t>SBR and MBR effluent </a:t>
            </a:r>
            <a:r>
              <a:rPr lang="en-US" dirty="0">
                <a:latin typeface="Times New Roman" charset="0"/>
                <a:ea typeface="Times New Roman" charset="0"/>
                <a:cs typeface="Times New Roman" charset="0"/>
              </a:rPr>
              <a:t>every </a:t>
            </a:r>
            <a:r>
              <a:rPr lang="en-US" dirty="0" smtClean="0">
                <a:latin typeface="Times New Roman" charset="0"/>
                <a:ea typeface="Times New Roman" charset="0"/>
                <a:cs typeface="Times New Roman" charset="0"/>
              </a:rPr>
              <a:t>Wednesday</a:t>
            </a:r>
          </a:p>
          <a:p>
            <a:r>
              <a:rPr lang="en-US" dirty="0" smtClean="0">
                <a:latin typeface="Times New Roman" charset="0"/>
                <a:ea typeface="Times New Roman" charset="0"/>
                <a:cs typeface="Times New Roman" charset="0"/>
              </a:rPr>
              <a:t>Measure Total Organic Carbon in FBR every day </a:t>
            </a:r>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537" y="655902"/>
            <a:ext cx="3289300" cy="5321300"/>
          </a:xfrm>
          <a:prstGeom prst="rect">
            <a:avLst/>
          </a:prstGeom>
        </p:spPr>
      </p:pic>
      <p:sp>
        <p:nvSpPr>
          <p:cNvPr id="5" name="TextBox 4"/>
          <p:cNvSpPr txBox="1"/>
          <p:nvPr/>
        </p:nvSpPr>
        <p:spPr>
          <a:xfrm>
            <a:off x="8707035" y="5977202"/>
            <a:ext cx="3289300" cy="369332"/>
          </a:xfrm>
          <a:prstGeom prst="rect">
            <a:avLst/>
          </a:prstGeom>
          <a:noFill/>
        </p:spPr>
        <p:txBody>
          <a:bodyPr wrap="square" rtlCol="0">
            <a:spAutoFit/>
          </a:bodyPr>
          <a:lstStyle/>
          <a:p>
            <a:r>
              <a:rPr lang="en-US" dirty="0" smtClean="0">
                <a:latin typeface="Times New Roman" charset="0"/>
                <a:ea typeface="Times New Roman" charset="0"/>
                <a:cs typeface="Times New Roman" charset="0"/>
              </a:rPr>
              <a:t>Samples for TSS test </a:t>
            </a:r>
          </a:p>
        </p:txBody>
      </p:sp>
    </p:spTree>
    <p:extLst>
      <p:ext uri="{BB962C8B-B14F-4D97-AF65-F5344CB8AC3E}">
        <p14:creationId xmlns:p14="http://schemas.microsoft.com/office/powerpoint/2010/main" val="1412825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2236</TotalTime>
  <Words>821</Words>
  <Application>Microsoft Macintosh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Calibri</vt:lpstr>
      <vt:lpstr>Mangal</vt:lpstr>
      <vt:lpstr>Rockwell</vt:lpstr>
      <vt:lpstr>Rockwell Condensed</vt:lpstr>
      <vt:lpstr>Rockwell Extra Bold</vt:lpstr>
      <vt:lpstr>Times New Roman</vt:lpstr>
      <vt:lpstr>Wingdings</vt:lpstr>
      <vt:lpstr>바탕</vt:lpstr>
      <vt:lpstr>方正姚体</vt:lpstr>
      <vt:lpstr>Arial</vt:lpstr>
      <vt:lpstr>Wood Type</vt:lpstr>
      <vt:lpstr>Produce bio-composite materials from wastewater</vt:lpstr>
      <vt:lpstr>About This project </vt:lpstr>
      <vt:lpstr>filamentous bacteria </vt:lpstr>
      <vt:lpstr>PHA</vt:lpstr>
      <vt:lpstr>Three types of reactors in the lab </vt:lpstr>
      <vt:lpstr>PowerPoint Presentation</vt:lpstr>
      <vt:lpstr>Structure of MBR</vt:lpstr>
      <vt:lpstr>timeline of SBR</vt:lpstr>
      <vt:lpstr>My Work</vt:lpstr>
      <vt:lpstr>Current stage – PHB Extraction</vt:lpstr>
      <vt:lpstr>PHB Extraction procedure </vt:lpstr>
      <vt:lpstr>Future work </vt:lpstr>
      <vt:lpstr>Acknowledgement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produce bio-composite materials</dc:title>
  <dc:creator>Microsoft Office User</dc:creator>
  <cp:lastModifiedBy>Microsoft Office User</cp:lastModifiedBy>
  <cp:revision>37</cp:revision>
  <dcterms:created xsi:type="dcterms:W3CDTF">2018-07-26T15:10:10Z</dcterms:created>
  <dcterms:modified xsi:type="dcterms:W3CDTF">2018-08-02T03:01:53Z</dcterms:modified>
</cp:coreProperties>
</file>