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54" r:id="rId2"/>
    <p:sldId id="364" r:id="rId3"/>
    <p:sldId id="375" r:id="rId4"/>
    <p:sldId id="382" r:id="rId5"/>
    <p:sldId id="383" r:id="rId6"/>
    <p:sldId id="384" r:id="rId7"/>
    <p:sldId id="367" r:id="rId8"/>
    <p:sldId id="380" r:id="rId9"/>
    <p:sldId id="385" r:id="rId10"/>
    <p:sldId id="386" r:id="rId11"/>
    <p:sldId id="387" r:id="rId12"/>
    <p:sldId id="388" r:id="rId13"/>
    <p:sldId id="361" r:id="rId14"/>
  </p:sldIdLst>
  <p:sldSz cx="9144000" cy="6858000" type="letter"/>
  <p:notesSz cx="6858000" cy="9117013"/>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B5B"/>
    <a:srgbClr val="C7C04D"/>
    <a:srgbClr val="91B9D6"/>
    <a:srgbClr val="99C4DE"/>
    <a:srgbClr val="5692C1"/>
    <a:srgbClr val="C6210F"/>
    <a:srgbClr val="00BA00"/>
    <a:srgbClr val="00A600"/>
    <a:srgbClr val="009E00"/>
    <a:srgbClr val="4E8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4" autoAdjust="0"/>
    <p:restoredTop sz="83422" autoAdjust="0"/>
  </p:normalViewPr>
  <p:slideViewPr>
    <p:cSldViewPr>
      <p:cViewPr varScale="1">
        <p:scale>
          <a:sx n="95" d="100"/>
          <a:sy n="95" d="100"/>
        </p:scale>
        <p:origin x="13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5613"/>
          </a:xfrm>
          <a:prstGeom prst="rect">
            <a:avLst/>
          </a:prstGeom>
          <a:noFill/>
          <a:ln>
            <a:noFill/>
          </a:ln>
          <a:effectLst/>
          <a:extLst/>
        </p:spPr>
        <p:txBody>
          <a:bodyPr vert="horz" wrap="square" lIns="91434" tIns="45716" rIns="91434" bIns="45716"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30723" name="Rectangle 3"/>
          <p:cNvSpPr>
            <a:spLocks noGrp="1" noChangeArrowheads="1"/>
          </p:cNvSpPr>
          <p:nvPr>
            <p:ph type="dt" sz="quarter" idx="1"/>
          </p:nvPr>
        </p:nvSpPr>
        <p:spPr bwMode="auto">
          <a:xfrm>
            <a:off x="3886200" y="0"/>
            <a:ext cx="2971800" cy="455613"/>
          </a:xfrm>
          <a:prstGeom prst="rect">
            <a:avLst/>
          </a:prstGeom>
          <a:noFill/>
          <a:ln>
            <a:noFill/>
          </a:ln>
          <a:effectLst/>
          <a:extLst/>
        </p:spPr>
        <p:txBody>
          <a:bodyPr vert="horz" wrap="square" lIns="91434" tIns="45716" rIns="91434" bIns="45716"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a:p>
        </p:txBody>
      </p:sp>
      <p:sp>
        <p:nvSpPr>
          <p:cNvPr id="30724" name="Rectangle 4"/>
          <p:cNvSpPr>
            <a:spLocks noGrp="1" noChangeArrowheads="1"/>
          </p:cNvSpPr>
          <p:nvPr>
            <p:ph type="ftr" sz="quarter" idx="2"/>
          </p:nvPr>
        </p:nvSpPr>
        <p:spPr bwMode="auto">
          <a:xfrm>
            <a:off x="0" y="8661400"/>
            <a:ext cx="2971800" cy="455613"/>
          </a:xfrm>
          <a:prstGeom prst="rect">
            <a:avLst/>
          </a:prstGeom>
          <a:noFill/>
          <a:ln>
            <a:noFill/>
          </a:ln>
          <a:effectLst/>
          <a:extLst/>
        </p:spPr>
        <p:txBody>
          <a:bodyPr vert="horz" wrap="square" lIns="91434" tIns="45716" rIns="91434" bIns="45716"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30725" name="Rectangle 5"/>
          <p:cNvSpPr>
            <a:spLocks noGrp="1" noChangeArrowheads="1"/>
          </p:cNvSpPr>
          <p:nvPr>
            <p:ph type="sldNum" sz="quarter" idx="3"/>
          </p:nvPr>
        </p:nvSpPr>
        <p:spPr bwMode="auto">
          <a:xfrm>
            <a:off x="3886200" y="8661400"/>
            <a:ext cx="2971800" cy="455613"/>
          </a:xfrm>
          <a:prstGeom prst="rect">
            <a:avLst/>
          </a:prstGeom>
          <a:noFill/>
          <a:ln>
            <a:noFill/>
          </a:ln>
          <a:effectLst/>
          <a:extLst/>
        </p:spPr>
        <p:txBody>
          <a:bodyPr vert="horz" wrap="square" lIns="91434" tIns="45716" rIns="91434" bIns="45716" numCol="1" anchor="b" anchorCtr="0" compatLnSpc="1">
            <a:prstTxWarp prst="textNoShape">
              <a:avLst/>
            </a:prstTxWarp>
          </a:bodyPr>
          <a:lstStyle>
            <a:lvl1pPr algn="r">
              <a:defRPr sz="1200">
                <a:latin typeface="Times New Roman" pitchFamily="18" charset="0"/>
              </a:defRPr>
            </a:lvl1pPr>
          </a:lstStyle>
          <a:p>
            <a:pPr>
              <a:defRPr/>
            </a:pPr>
            <a:fld id="{4D8B0286-C10C-44AD-8718-2675EDAB4E7B}" type="slidenum">
              <a:rPr lang="en-US"/>
              <a:pPr>
                <a:defRPr/>
              </a:pPr>
              <a:t>‹#›</a:t>
            </a:fld>
            <a:endParaRPr lang="en-US"/>
          </a:p>
        </p:txBody>
      </p:sp>
    </p:spTree>
    <p:extLst>
      <p:ext uri="{BB962C8B-B14F-4D97-AF65-F5344CB8AC3E}">
        <p14:creationId xmlns:p14="http://schemas.microsoft.com/office/powerpoint/2010/main" val="2502097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56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135171" name="Rectangle 3"/>
          <p:cNvSpPr>
            <a:spLocks noGrp="1" noChangeArrowheads="1"/>
          </p:cNvSpPr>
          <p:nvPr>
            <p:ph type="dt" idx="1"/>
          </p:nvPr>
        </p:nvSpPr>
        <p:spPr bwMode="auto">
          <a:xfrm>
            <a:off x="3884613" y="0"/>
            <a:ext cx="2971800" cy="4556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9350" y="684213"/>
            <a:ext cx="4559300" cy="3419475"/>
          </a:xfrm>
          <a:prstGeom prst="rect">
            <a:avLst/>
          </a:prstGeom>
          <a:noFill/>
          <a:ln w="9525">
            <a:solidFill>
              <a:srgbClr val="000000"/>
            </a:solidFill>
            <a:miter lim="800000"/>
            <a:headEnd/>
            <a:tailEnd/>
          </a:ln>
        </p:spPr>
      </p:sp>
      <p:sp>
        <p:nvSpPr>
          <p:cNvPr id="135173" name="Rectangle 5"/>
          <p:cNvSpPr>
            <a:spLocks noGrp="1" noChangeArrowheads="1"/>
          </p:cNvSpPr>
          <p:nvPr>
            <p:ph type="body" sz="quarter" idx="3"/>
          </p:nvPr>
        </p:nvSpPr>
        <p:spPr bwMode="auto">
          <a:xfrm>
            <a:off x="685800" y="4330700"/>
            <a:ext cx="5486400" cy="41021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5174" name="Rectangle 6"/>
          <p:cNvSpPr>
            <a:spLocks noGrp="1" noChangeArrowheads="1"/>
          </p:cNvSpPr>
          <p:nvPr>
            <p:ph type="ftr" sz="quarter" idx="4"/>
          </p:nvPr>
        </p:nvSpPr>
        <p:spPr bwMode="auto">
          <a:xfrm>
            <a:off x="0" y="8659813"/>
            <a:ext cx="2971800" cy="4556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a:p>
        </p:txBody>
      </p:sp>
      <p:sp>
        <p:nvSpPr>
          <p:cNvPr id="135175" name="Rectangle 7"/>
          <p:cNvSpPr>
            <a:spLocks noGrp="1" noChangeArrowheads="1"/>
          </p:cNvSpPr>
          <p:nvPr>
            <p:ph type="sldNum" sz="quarter" idx="5"/>
          </p:nvPr>
        </p:nvSpPr>
        <p:spPr bwMode="auto">
          <a:xfrm>
            <a:off x="3884613" y="8659813"/>
            <a:ext cx="2971800" cy="4556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3180872C-F0A0-41AE-9786-E7A20A9F7C88}" type="slidenum">
              <a:rPr lang="en-US"/>
              <a:pPr>
                <a:defRPr/>
              </a:pPr>
              <a:t>‹#›</a:t>
            </a:fld>
            <a:endParaRPr lang="en-US"/>
          </a:p>
        </p:txBody>
      </p:sp>
    </p:spTree>
    <p:extLst>
      <p:ext uri="{BB962C8B-B14F-4D97-AF65-F5344CB8AC3E}">
        <p14:creationId xmlns:p14="http://schemas.microsoft.com/office/powerpoint/2010/main" val="1017790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80872C-F0A0-41AE-9786-E7A20A9F7C88}" type="slidenum">
              <a:rPr lang="en-US" smtClean="0"/>
              <a:pPr>
                <a:defRPr/>
              </a:pPr>
              <a:t>1</a:t>
            </a:fld>
            <a:endParaRPr lang="en-US"/>
          </a:p>
        </p:txBody>
      </p:sp>
    </p:spTree>
    <p:extLst>
      <p:ext uri="{BB962C8B-B14F-4D97-AF65-F5344CB8AC3E}">
        <p14:creationId xmlns:p14="http://schemas.microsoft.com/office/powerpoint/2010/main" val="1711184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80872C-F0A0-41AE-9786-E7A20A9F7C88}" type="slidenum">
              <a:rPr lang="en-US" smtClean="0"/>
              <a:pPr>
                <a:defRPr/>
              </a:pPr>
              <a:t>10</a:t>
            </a:fld>
            <a:endParaRPr lang="en-US"/>
          </a:p>
        </p:txBody>
      </p:sp>
    </p:spTree>
    <p:extLst>
      <p:ext uri="{BB962C8B-B14F-4D97-AF65-F5344CB8AC3E}">
        <p14:creationId xmlns:p14="http://schemas.microsoft.com/office/powerpoint/2010/main" val="50614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80872C-F0A0-41AE-9786-E7A20A9F7C88}" type="slidenum">
              <a:rPr lang="en-US" smtClean="0"/>
              <a:pPr>
                <a:defRPr/>
              </a:pPr>
              <a:t>11</a:t>
            </a:fld>
            <a:endParaRPr lang="en-US"/>
          </a:p>
        </p:txBody>
      </p:sp>
    </p:spTree>
    <p:extLst>
      <p:ext uri="{BB962C8B-B14F-4D97-AF65-F5344CB8AC3E}">
        <p14:creationId xmlns:p14="http://schemas.microsoft.com/office/powerpoint/2010/main" val="267256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80872C-F0A0-41AE-9786-E7A20A9F7C88}" type="slidenum">
              <a:rPr lang="en-US" smtClean="0"/>
              <a:pPr>
                <a:defRPr/>
              </a:pPr>
              <a:t>13</a:t>
            </a:fld>
            <a:endParaRPr lang="en-US"/>
          </a:p>
        </p:txBody>
      </p:sp>
    </p:spTree>
    <p:extLst>
      <p:ext uri="{BB962C8B-B14F-4D97-AF65-F5344CB8AC3E}">
        <p14:creationId xmlns:p14="http://schemas.microsoft.com/office/powerpoint/2010/main" val="298315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3180872C-F0A0-41AE-9786-E7A20A9F7C88}" type="slidenum">
              <a:rPr lang="en-US" smtClean="0"/>
              <a:pPr>
                <a:defRPr/>
              </a:pPr>
              <a:t>2</a:t>
            </a:fld>
            <a:endParaRPr lang="en-US"/>
          </a:p>
        </p:txBody>
      </p:sp>
    </p:spTree>
    <p:extLst>
      <p:ext uri="{BB962C8B-B14F-4D97-AF65-F5344CB8AC3E}">
        <p14:creationId xmlns:p14="http://schemas.microsoft.com/office/powerpoint/2010/main" val="1460517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80872C-F0A0-41AE-9786-E7A20A9F7C88}" type="slidenum">
              <a:rPr lang="en-US" smtClean="0"/>
              <a:pPr>
                <a:defRPr/>
              </a:pPr>
              <a:t>3</a:t>
            </a:fld>
            <a:endParaRPr lang="en-US"/>
          </a:p>
        </p:txBody>
      </p:sp>
    </p:spTree>
    <p:extLst>
      <p:ext uri="{BB962C8B-B14F-4D97-AF65-F5344CB8AC3E}">
        <p14:creationId xmlns:p14="http://schemas.microsoft.com/office/powerpoint/2010/main" val="379421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80872C-F0A0-41AE-9786-E7A20A9F7C88}" type="slidenum">
              <a:rPr lang="en-US" smtClean="0"/>
              <a:pPr>
                <a:defRPr/>
              </a:pPr>
              <a:t>4</a:t>
            </a:fld>
            <a:endParaRPr lang="en-US"/>
          </a:p>
        </p:txBody>
      </p:sp>
    </p:spTree>
    <p:extLst>
      <p:ext uri="{BB962C8B-B14F-4D97-AF65-F5344CB8AC3E}">
        <p14:creationId xmlns:p14="http://schemas.microsoft.com/office/powerpoint/2010/main" val="4104248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80872C-F0A0-41AE-9786-E7A20A9F7C88}" type="slidenum">
              <a:rPr lang="en-US" smtClean="0"/>
              <a:pPr>
                <a:defRPr/>
              </a:pPr>
              <a:t>5</a:t>
            </a:fld>
            <a:endParaRPr lang="en-US"/>
          </a:p>
        </p:txBody>
      </p:sp>
    </p:spTree>
    <p:extLst>
      <p:ext uri="{BB962C8B-B14F-4D97-AF65-F5344CB8AC3E}">
        <p14:creationId xmlns:p14="http://schemas.microsoft.com/office/powerpoint/2010/main" val="256649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80872C-F0A0-41AE-9786-E7A20A9F7C88}" type="slidenum">
              <a:rPr lang="en-US" smtClean="0"/>
              <a:pPr>
                <a:defRPr/>
              </a:pPr>
              <a:t>6</a:t>
            </a:fld>
            <a:endParaRPr lang="en-US"/>
          </a:p>
        </p:txBody>
      </p:sp>
    </p:spTree>
    <p:extLst>
      <p:ext uri="{BB962C8B-B14F-4D97-AF65-F5344CB8AC3E}">
        <p14:creationId xmlns:p14="http://schemas.microsoft.com/office/powerpoint/2010/main" val="416709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80872C-F0A0-41AE-9786-E7A20A9F7C88}" type="slidenum">
              <a:rPr lang="en-US" smtClean="0"/>
              <a:pPr>
                <a:defRPr/>
              </a:pPr>
              <a:t>7</a:t>
            </a:fld>
            <a:endParaRPr lang="en-US"/>
          </a:p>
        </p:txBody>
      </p:sp>
    </p:spTree>
    <p:extLst>
      <p:ext uri="{BB962C8B-B14F-4D97-AF65-F5344CB8AC3E}">
        <p14:creationId xmlns:p14="http://schemas.microsoft.com/office/powerpoint/2010/main" val="636380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80872C-F0A0-41AE-9786-E7A20A9F7C88}" type="slidenum">
              <a:rPr lang="en-US" smtClean="0"/>
              <a:pPr>
                <a:defRPr/>
              </a:pPr>
              <a:t>8</a:t>
            </a:fld>
            <a:endParaRPr lang="en-US"/>
          </a:p>
        </p:txBody>
      </p:sp>
    </p:spTree>
    <p:extLst>
      <p:ext uri="{BB962C8B-B14F-4D97-AF65-F5344CB8AC3E}">
        <p14:creationId xmlns:p14="http://schemas.microsoft.com/office/powerpoint/2010/main" val="322230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80872C-F0A0-41AE-9786-E7A20A9F7C88}" type="slidenum">
              <a:rPr lang="en-US" smtClean="0"/>
              <a:pPr>
                <a:defRPr/>
              </a:pPr>
              <a:t>9</a:t>
            </a:fld>
            <a:endParaRPr lang="en-US"/>
          </a:p>
        </p:txBody>
      </p:sp>
    </p:spTree>
    <p:extLst>
      <p:ext uri="{BB962C8B-B14F-4D97-AF65-F5344CB8AC3E}">
        <p14:creationId xmlns:p14="http://schemas.microsoft.com/office/powerpoint/2010/main" val="3842670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1069"/>
            <a:ext cx="7772400" cy="646331"/>
          </a:xfrm>
        </p:spPr>
        <p:txBody>
          <a:bodyPr/>
          <a:lstStyle>
            <a:lvl1pPr>
              <a:defRPr sz="3600">
                <a:solidFill>
                  <a:srgbClr val="003C96"/>
                </a:solidFill>
              </a:defRPr>
            </a:lvl1pPr>
          </a:lstStyle>
          <a:p>
            <a:r>
              <a:rPr lang="en-US" dirty="0"/>
              <a:t>Click to edit Master title style</a:t>
            </a:r>
          </a:p>
        </p:txBody>
      </p:sp>
      <p:sp>
        <p:nvSpPr>
          <p:cNvPr id="3" name="Subtitle 2"/>
          <p:cNvSpPr>
            <a:spLocks noGrp="1"/>
          </p:cNvSpPr>
          <p:nvPr>
            <p:ph type="subTitle" idx="1"/>
          </p:nvPr>
        </p:nvSpPr>
        <p:spPr>
          <a:xfrm>
            <a:off x="1371600" y="3200400"/>
            <a:ext cx="6400800" cy="1752600"/>
          </a:xfrm>
          <a:prstGeom prst="rect">
            <a:avLst/>
          </a:prstGeom>
        </p:spPr>
        <p:txBody>
          <a:bodyPr vert="horz"/>
          <a:lstStyle>
            <a:lvl1pPr marL="0" indent="0" algn="ctr">
              <a:buNone/>
              <a:defRPr sz="2800" u="none">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C96"/>
                </a:solidFill>
              </a:defRPr>
            </a:lvl1pPr>
          </a:lstStyle>
          <a:p>
            <a:r>
              <a:rPr lang="en-US"/>
              <a:t>Click to edit Master title style</a:t>
            </a:r>
          </a:p>
        </p:txBody>
      </p:sp>
      <p:sp>
        <p:nvSpPr>
          <p:cNvPr id="3" name="Content Placeholder 2"/>
          <p:cNvSpPr>
            <a:spLocks noGrp="1"/>
          </p:cNvSpPr>
          <p:nvPr>
            <p:ph idx="1"/>
          </p:nvPr>
        </p:nvSpPr>
        <p:spPr>
          <a:xfrm>
            <a:off x="457200" y="990600"/>
            <a:ext cx="8229600" cy="5135563"/>
          </a:xfrm>
          <a:prstGeom prst="rect">
            <a:avLst/>
          </a:prstGeom>
        </p:spPr>
        <p:txBody>
          <a:bodyPr vert="horz"/>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983163"/>
          </a:xfrm>
          <a:prstGeom prst="rect">
            <a:avLst/>
          </a:prstGeom>
        </p:spPr>
        <p:txBody>
          <a:bodyPr vert="horz"/>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038600" cy="4983163"/>
          </a:xfrm>
          <a:prstGeom prst="rect">
            <a:avLst/>
          </a:prstGeom>
        </p:spPr>
        <p:txBody>
          <a:bodyPr vert="horz"/>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90600"/>
            <a:ext cx="4040188" cy="639762"/>
          </a:xfrm>
          <a:prstGeom prst="rect">
            <a:avLst/>
          </a:prstGeom>
        </p:spPr>
        <p:txBody>
          <a:bodyPr vert="horz"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52600"/>
            <a:ext cx="4040188" cy="4373563"/>
          </a:xfrm>
          <a:prstGeom prst="rect">
            <a:avLst/>
          </a:prstGeom>
        </p:spPr>
        <p:txBody>
          <a:bodyPr vert="horz"/>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990600"/>
            <a:ext cx="4041775" cy="639762"/>
          </a:xfrm>
          <a:prstGeom prst="rect">
            <a:avLst/>
          </a:prstGeom>
        </p:spPr>
        <p:txBody>
          <a:bodyPr vert="horz"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52600"/>
            <a:ext cx="4041775" cy="4373563"/>
          </a:xfrm>
          <a:prstGeom prst="rect">
            <a:avLst/>
          </a:prstGeom>
        </p:spPr>
        <p:txBody>
          <a:bodyPr vert="horz"/>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5613" y="76200"/>
            <a:ext cx="8226425" cy="584776"/>
          </a:xfrm>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209800"/>
            <a:ext cx="7772400" cy="646331"/>
          </a:xfrm>
        </p:spPr>
        <p:txBody>
          <a:bodyPr/>
          <a:lstStyle>
            <a:lvl1pPr algn="ctr">
              <a:defRPr sz="3600" b="1" cap="none"/>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48212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76200"/>
            <a:ext cx="8226425" cy="58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Title</a:t>
            </a:r>
          </a:p>
        </p:txBody>
      </p:sp>
      <p:sp>
        <p:nvSpPr>
          <p:cNvPr id="1034" name="Text Box 10"/>
          <p:cNvSpPr txBox="1">
            <a:spLocks noChangeArrowheads="1"/>
          </p:cNvSpPr>
          <p:nvPr/>
        </p:nvSpPr>
        <p:spPr bwMode="auto">
          <a:xfrm>
            <a:off x="762000" y="1524000"/>
            <a:ext cx="3063875" cy="457200"/>
          </a:xfrm>
          <a:prstGeom prst="rect">
            <a:avLst/>
          </a:prstGeom>
          <a:noFill/>
          <a:ln>
            <a:noFill/>
          </a:ln>
          <a:effectLst/>
          <a:extLst/>
        </p:spPr>
        <p:txBody>
          <a:bodyPr>
            <a:spAutoFit/>
          </a:bodyPr>
          <a:lstStyle/>
          <a:p>
            <a:pPr>
              <a:defRPr/>
            </a:pPr>
            <a:endParaRPr lang="en-US">
              <a:latin typeface="Times New Roman" charset="0"/>
              <a:ea typeface="ＭＳ Ｐゴシック" charset="0"/>
            </a:endParaRPr>
          </a:p>
        </p:txBody>
      </p:sp>
      <p:sp>
        <p:nvSpPr>
          <p:cNvPr id="1036" name="Text Box 12"/>
          <p:cNvSpPr txBox="1">
            <a:spLocks noChangeArrowheads="1"/>
          </p:cNvSpPr>
          <p:nvPr/>
        </p:nvSpPr>
        <p:spPr bwMode="auto">
          <a:xfrm>
            <a:off x="455613" y="1827213"/>
            <a:ext cx="2225675" cy="457200"/>
          </a:xfrm>
          <a:prstGeom prst="rect">
            <a:avLst/>
          </a:prstGeom>
          <a:noFill/>
          <a:ln>
            <a:noFill/>
          </a:ln>
          <a:effectLst/>
          <a:extLst/>
        </p:spPr>
        <p:txBody>
          <a:bodyPr>
            <a:spAutoFit/>
          </a:bodyPr>
          <a:lstStyle/>
          <a:p>
            <a:pPr>
              <a:defRPr/>
            </a:pPr>
            <a:endParaRPr lang="en-US">
              <a:latin typeface="Times New Roman" charset="0"/>
              <a:ea typeface="ＭＳ Ｐゴシック" charset="0"/>
            </a:endParaRPr>
          </a:p>
        </p:txBody>
      </p:sp>
      <p:sp>
        <p:nvSpPr>
          <p:cNvPr id="4" name="Rectangle 3"/>
          <p:cNvSpPr/>
          <p:nvPr userDrawn="1"/>
        </p:nvSpPr>
        <p:spPr>
          <a:xfrm>
            <a:off x="-14288" y="6172200"/>
            <a:ext cx="9172576" cy="685800"/>
          </a:xfrm>
          <a:prstGeom prst="rect">
            <a:avLst/>
          </a:prstGeom>
          <a:solidFill>
            <a:srgbClr val="003C9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539F"/>
              </a:solidFill>
            </a:endParaRPr>
          </a:p>
        </p:txBody>
      </p:sp>
      <p:pic>
        <p:nvPicPr>
          <p:cNvPr id="1030" name="Picture 11" descr="M:\Publishing Templates\powerpoint slides\UNIVERSITY of DELAWARE.tiff"/>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38188" y="6400800"/>
            <a:ext cx="3065462" cy="292100"/>
          </a:xfrm>
          <a:prstGeom prst="rect">
            <a:avLst/>
          </a:prstGeom>
          <a:noFill/>
          <a:ln w="9525">
            <a:noFill/>
            <a:miter lim="800000"/>
            <a:headEnd/>
            <a:tailEnd/>
          </a:ln>
        </p:spPr>
      </p:pic>
      <p:pic>
        <p:nvPicPr>
          <p:cNvPr id="1031" name="Picture 2" descr="M:\Publishing Templates\powerpoint slides\UD_circle1743_logo yellow.png"/>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09538" y="6248400"/>
            <a:ext cx="565150" cy="560388"/>
          </a:xfrm>
          <a:prstGeom prst="rect">
            <a:avLst/>
          </a:prstGeom>
          <a:noFill/>
          <a:ln w="9525">
            <a:noFill/>
            <a:miter lim="800000"/>
            <a:headEnd/>
            <a:tailEnd/>
          </a:ln>
        </p:spPr>
      </p:pic>
      <p:cxnSp>
        <p:nvCxnSpPr>
          <p:cNvPr id="6" name="Straight Connector 5"/>
          <p:cNvCxnSpPr/>
          <p:nvPr userDrawn="1"/>
        </p:nvCxnSpPr>
        <p:spPr>
          <a:xfrm>
            <a:off x="-19050" y="6172200"/>
            <a:ext cx="9182100" cy="0"/>
          </a:xfrm>
          <a:prstGeom prst="line">
            <a:avLst/>
          </a:prstGeom>
          <a:ln w="57150" cmpd="sng">
            <a:solidFill>
              <a:srgbClr val="99C4DE"/>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rtl="0" eaLnBrk="0" fontAlgn="base" hangingPunct="0">
        <a:spcBef>
          <a:spcPct val="0"/>
        </a:spcBef>
        <a:spcAft>
          <a:spcPct val="0"/>
        </a:spcAft>
        <a:defRPr sz="3200" b="1">
          <a:solidFill>
            <a:srgbClr val="003C96"/>
          </a:solidFill>
          <a:latin typeface="+mj-lt"/>
          <a:ea typeface="+mj-ea"/>
          <a:cs typeface="ＭＳ Ｐゴシック" charset="0"/>
        </a:defRPr>
      </a:lvl1pPr>
      <a:lvl2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2"/>
          </a:solidFill>
          <a:latin typeface="Arial" charset="0"/>
          <a:ea typeface="ＭＳ Ｐゴシック" charset="0"/>
        </a:defRPr>
      </a:lvl6pPr>
      <a:lvl7pPr marL="914400" algn="ctr" rtl="0" fontAlgn="base">
        <a:spcBef>
          <a:spcPct val="0"/>
        </a:spcBef>
        <a:spcAft>
          <a:spcPct val="0"/>
        </a:spcAft>
        <a:defRPr sz="2800" b="1">
          <a:solidFill>
            <a:schemeClr val="tx2"/>
          </a:solidFill>
          <a:latin typeface="Arial" charset="0"/>
          <a:ea typeface="ＭＳ Ｐゴシック" charset="0"/>
        </a:defRPr>
      </a:lvl7pPr>
      <a:lvl8pPr marL="1371600" algn="ctr" rtl="0" fontAlgn="base">
        <a:spcBef>
          <a:spcPct val="0"/>
        </a:spcBef>
        <a:spcAft>
          <a:spcPct val="0"/>
        </a:spcAft>
        <a:defRPr sz="2800" b="1">
          <a:solidFill>
            <a:schemeClr val="tx2"/>
          </a:solidFill>
          <a:latin typeface="Arial" charset="0"/>
          <a:ea typeface="ＭＳ Ｐゴシック" charset="0"/>
        </a:defRPr>
      </a:lvl8pPr>
      <a:lvl9pPr marL="1828800" algn="ctr" rtl="0" fontAlgn="base">
        <a:spcBef>
          <a:spcPct val="0"/>
        </a:spcBef>
        <a:spcAft>
          <a:spcPct val="0"/>
        </a:spcAft>
        <a:defRPr sz="28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a:spLocks noGrp="1"/>
          </p:cNvSpPr>
          <p:nvPr>
            <p:ph type="body" idx="4294967295"/>
          </p:nvPr>
        </p:nvSpPr>
        <p:spPr>
          <a:xfrm>
            <a:off x="952500" y="3276600"/>
            <a:ext cx="7239000" cy="1752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0" lvl="0" indent="0" algn="ctr">
              <a:spcBef>
                <a:spcPts val="600"/>
              </a:spcBef>
              <a:buSzTx/>
              <a:buNone/>
              <a:defRPr sz="1800"/>
            </a:pPr>
            <a:r>
              <a:rPr lang="en-US" sz="2400" b="1" dirty="0">
                <a:latin typeface="Arial"/>
                <a:ea typeface="Arial"/>
                <a:cs typeface="Arial"/>
                <a:sym typeface="Arial"/>
              </a:rPr>
              <a:t>Christian S. Poindexter, Dr. Elisa S. Arch</a:t>
            </a:r>
          </a:p>
          <a:p>
            <a:pPr marL="0" lvl="0" indent="0" algn="ctr">
              <a:spcBef>
                <a:spcPts val="600"/>
              </a:spcBef>
              <a:buSzTx/>
              <a:buNone/>
              <a:defRPr sz="1800"/>
            </a:pPr>
            <a:endParaRPr sz="2400" b="1" dirty="0">
              <a:latin typeface="Arial"/>
              <a:ea typeface="Arial"/>
              <a:cs typeface="Arial"/>
              <a:sym typeface="Arial"/>
            </a:endParaRPr>
          </a:p>
          <a:p>
            <a:pPr marL="0" lvl="0" indent="0" algn="ctr">
              <a:spcBef>
                <a:spcPts val="600"/>
              </a:spcBef>
              <a:buSzTx/>
              <a:buNone/>
              <a:defRPr sz="1800"/>
            </a:pPr>
            <a:r>
              <a:rPr lang="en-US" sz="2400" b="1" dirty="0">
                <a:latin typeface="Arial"/>
                <a:ea typeface="Arial"/>
                <a:cs typeface="Arial"/>
                <a:sym typeface="Arial"/>
              </a:rPr>
              <a:t>University of Delaware</a:t>
            </a:r>
          </a:p>
          <a:p>
            <a:pPr marL="0" lvl="0" indent="0" algn="ctr">
              <a:spcBef>
                <a:spcPts val="600"/>
              </a:spcBef>
              <a:buSzTx/>
              <a:buNone/>
              <a:defRPr sz="1800"/>
            </a:pPr>
            <a:r>
              <a:rPr lang="en-US" sz="2400" b="1" dirty="0">
                <a:latin typeface="Arial"/>
                <a:ea typeface="Arial"/>
                <a:cs typeface="Arial"/>
                <a:sym typeface="Arial"/>
              </a:rPr>
              <a:t>Summer Fellows 2018</a:t>
            </a:r>
            <a:endParaRPr sz="2400" b="1" dirty="0">
              <a:latin typeface="Arial"/>
              <a:ea typeface="Arial"/>
              <a:cs typeface="Arial"/>
              <a:sym typeface="Arial"/>
            </a:endParaRPr>
          </a:p>
        </p:txBody>
      </p:sp>
      <p:sp>
        <p:nvSpPr>
          <p:cNvPr id="7" name="Title 1"/>
          <p:cNvSpPr txBox="1">
            <a:spLocks/>
          </p:cNvSpPr>
          <p:nvPr/>
        </p:nvSpPr>
        <p:spPr>
          <a:xfrm>
            <a:off x="342900" y="1066800"/>
            <a:ext cx="8458200" cy="1754326"/>
          </a:xfrm>
          <a:prstGeom prst="rect">
            <a:avLst/>
          </a:prstGeom>
        </p:spPr>
        <p:txBody>
          <a:bodyPr/>
          <a:lstStyle>
            <a:lvl1pPr algn="ctr" rtl="0" eaLnBrk="0" fontAlgn="base" hangingPunct="0">
              <a:spcBef>
                <a:spcPct val="0"/>
              </a:spcBef>
              <a:spcAft>
                <a:spcPct val="0"/>
              </a:spcAft>
              <a:defRPr sz="3200" b="1">
                <a:solidFill>
                  <a:srgbClr val="003C96"/>
                </a:solidFill>
                <a:latin typeface="+mj-lt"/>
                <a:ea typeface="+mj-ea"/>
                <a:cs typeface="ＭＳ Ｐゴシック" charset="0"/>
              </a:defRPr>
            </a:lvl1pPr>
            <a:lvl2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2"/>
                </a:solidFill>
                <a:latin typeface="Arial" charset="0"/>
                <a:ea typeface="ＭＳ Ｐゴシック" charset="0"/>
              </a:defRPr>
            </a:lvl6pPr>
            <a:lvl7pPr marL="914400" algn="ctr" rtl="0" fontAlgn="base">
              <a:spcBef>
                <a:spcPct val="0"/>
              </a:spcBef>
              <a:spcAft>
                <a:spcPct val="0"/>
              </a:spcAft>
              <a:defRPr sz="2800" b="1">
                <a:solidFill>
                  <a:schemeClr val="tx2"/>
                </a:solidFill>
                <a:latin typeface="Arial" charset="0"/>
                <a:ea typeface="ＭＳ Ｐゴシック" charset="0"/>
              </a:defRPr>
            </a:lvl7pPr>
            <a:lvl8pPr marL="1371600" algn="ctr" rtl="0" fontAlgn="base">
              <a:spcBef>
                <a:spcPct val="0"/>
              </a:spcBef>
              <a:spcAft>
                <a:spcPct val="0"/>
              </a:spcAft>
              <a:defRPr sz="2800" b="1">
                <a:solidFill>
                  <a:schemeClr val="tx2"/>
                </a:solidFill>
                <a:latin typeface="Arial" charset="0"/>
                <a:ea typeface="ＭＳ Ｐゴシック" charset="0"/>
              </a:defRPr>
            </a:lvl8pPr>
            <a:lvl9pPr marL="1828800" algn="ctr" rtl="0" fontAlgn="base">
              <a:spcBef>
                <a:spcPct val="0"/>
              </a:spcBef>
              <a:spcAft>
                <a:spcPct val="0"/>
              </a:spcAft>
              <a:defRPr sz="2800" b="1">
                <a:solidFill>
                  <a:schemeClr val="tx2"/>
                </a:solidFill>
                <a:latin typeface="Arial" charset="0"/>
                <a:ea typeface="ＭＳ Ｐゴシック" charset="0"/>
              </a:defRPr>
            </a:lvl9pPr>
          </a:lstStyle>
          <a:p>
            <a:pPr>
              <a:defRPr/>
            </a:pPr>
            <a:r>
              <a:rPr lang="en-US" dirty="0" err="1"/>
              <a:t>Transtibial</a:t>
            </a:r>
            <a:r>
              <a:rPr lang="en-US" dirty="0"/>
              <a:t> Amputee Human Motion Analysis</a:t>
            </a:r>
            <a:endParaRPr lang="en-US" kern="0" dirty="0"/>
          </a:p>
        </p:txBody>
      </p:sp>
    </p:spTree>
    <p:extLst>
      <p:ext uri="{BB962C8B-B14F-4D97-AF65-F5344CB8AC3E}">
        <p14:creationId xmlns:p14="http://schemas.microsoft.com/office/powerpoint/2010/main" val="14280504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382587" y="76200"/>
            <a:ext cx="8226425" cy="1077218"/>
          </a:xfrm>
          <a:prstGeom prst="rect">
            <a:avLst/>
          </a:prstGeom>
        </p:spPr>
        <p:txBody>
          <a:bodyPr/>
          <a:lstStyle>
            <a:lvl1pPr algn="ctr" rtl="0" eaLnBrk="0" fontAlgn="base" hangingPunct="0">
              <a:spcBef>
                <a:spcPct val="0"/>
              </a:spcBef>
              <a:spcAft>
                <a:spcPct val="0"/>
              </a:spcAft>
              <a:defRPr sz="3200" b="1">
                <a:solidFill>
                  <a:srgbClr val="003C96"/>
                </a:solidFill>
                <a:latin typeface="+mj-lt"/>
                <a:ea typeface="+mj-ea"/>
                <a:cs typeface="ＭＳ Ｐゴシック" charset="0"/>
              </a:defRPr>
            </a:lvl1pPr>
            <a:lvl2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2"/>
                </a:solidFill>
                <a:latin typeface="Arial" charset="0"/>
                <a:ea typeface="ＭＳ Ｐゴシック" charset="0"/>
              </a:defRPr>
            </a:lvl6pPr>
            <a:lvl7pPr marL="914400" algn="ctr" rtl="0" fontAlgn="base">
              <a:spcBef>
                <a:spcPct val="0"/>
              </a:spcBef>
              <a:spcAft>
                <a:spcPct val="0"/>
              </a:spcAft>
              <a:defRPr sz="2800" b="1">
                <a:solidFill>
                  <a:schemeClr val="tx2"/>
                </a:solidFill>
                <a:latin typeface="Arial" charset="0"/>
                <a:ea typeface="ＭＳ Ｐゴシック" charset="0"/>
              </a:defRPr>
            </a:lvl7pPr>
            <a:lvl8pPr marL="1371600" algn="ctr" rtl="0" fontAlgn="base">
              <a:spcBef>
                <a:spcPct val="0"/>
              </a:spcBef>
              <a:spcAft>
                <a:spcPct val="0"/>
              </a:spcAft>
              <a:defRPr sz="2800" b="1">
                <a:solidFill>
                  <a:schemeClr val="tx2"/>
                </a:solidFill>
                <a:latin typeface="Arial" charset="0"/>
                <a:ea typeface="ＭＳ Ｐゴシック" charset="0"/>
              </a:defRPr>
            </a:lvl8pPr>
            <a:lvl9pPr marL="1828800" algn="ctr" rtl="0" fontAlgn="base">
              <a:spcBef>
                <a:spcPct val="0"/>
              </a:spcBef>
              <a:spcAft>
                <a:spcPct val="0"/>
              </a:spcAft>
              <a:defRPr sz="2800" b="1">
                <a:solidFill>
                  <a:schemeClr val="tx2"/>
                </a:solidFill>
                <a:latin typeface="Arial" charset="0"/>
                <a:ea typeface="ＭＳ Ｐゴシック" charset="0"/>
              </a:defRPr>
            </a:lvl9pPr>
          </a:lstStyle>
          <a:p>
            <a:r>
              <a:rPr lang="en-US" kern="0" dirty="0"/>
              <a:t>Results</a:t>
            </a:r>
          </a:p>
        </p:txBody>
      </p:sp>
      <p:pic>
        <p:nvPicPr>
          <p:cNvPr id="7" name="Picture 6">
            <a:extLst>
              <a:ext uri="{FF2B5EF4-FFF2-40B4-BE49-F238E27FC236}">
                <a16:creationId xmlns:a16="http://schemas.microsoft.com/office/drawing/2014/main" id="{16CA04E0-D1AE-A44D-8AD0-5906B8B23E08}"/>
              </a:ext>
            </a:extLst>
          </p:cNvPr>
          <p:cNvPicPr>
            <a:picLocks noChangeAspect="1"/>
          </p:cNvPicPr>
          <p:nvPr/>
        </p:nvPicPr>
        <p:blipFill rotWithShape="1">
          <a:blip r:embed="rId3"/>
          <a:srcRect b="59524"/>
          <a:stretch/>
        </p:blipFill>
        <p:spPr>
          <a:xfrm>
            <a:off x="457200" y="3048000"/>
            <a:ext cx="8229600" cy="1676400"/>
          </a:xfrm>
          <a:prstGeom prst="rect">
            <a:avLst/>
          </a:prstGeom>
        </p:spPr>
      </p:pic>
      <p:sp>
        <p:nvSpPr>
          <p:cNvPr id="8" name="TextBox 7">
            <a:extLst>
              <a:ext uri="{FF2B5EF4-FFF2-40B4-BE49-F238E27FC236}">
                <a16:creationId xmlns:a16="http://schemas.microsoft.com/office/drawing/2014/main" id="{57E16538-CE53-8B4A-B3AA-CC014197BB6D}"/>
              </a:ext>
            </a:extLst>
          </p:cNvPr>
          <p:cNvSpPr txBox="1"/>
          <p:nvPr/>
        </p:nvSpPr>
        <p:spPr>
          <a:xfrm>
            <a:off x="457201" y="4876800"/>
            <a:ext cx="8229600" cy="1015663"/>
          </a:xfrm>
          <a:prstGeom prst="rect">
            <a:avLst/>
          </a:prstGeom>
          <a:noFill/>
        </p:spPr>
        <p:txBody>
          <a:bodyPr wrap="square" rtlCol="0">
            <a:spAutoFit/>
          </a:bodyPr>
          <a:lstStyle/>
          <a:p>
            <a:pPr algn="just"/>
            <a:r>
              <a:rPr lang="en-US" sz="1200" dirty="0"/>
              <a:t>Table 1. Angular excursions for ankle, foot and shank at each rocker and total during stance (mean ± standard deviation) as well as percent contributions of the ankle and foot-to-floor excursions to shank excursion for prosthetic gait. Negative excursions signify ankle plantar flexion and rotations of the foot and shank in the direction of forward progression. A negative percentage indicates the contribution opposed the resultant angle of the shank. </a:t>
            </a:r>
          </a:p>
          <a:p>
            <a:endParaRPr lang="en-US" sz="1200" dirty="0"/>
          </a:p>
        </p:txBody>
      </p:sp>
      <p:sp>
        <p:nvSpPr>
          <p:cNvPr id="9" name="TextBox 8">
            <a:extLst>
              <a:ext uri="{FF2B5EF4-FFF2-40B4-BE49-F238E27FC236}">
                <a16:creationId xmlns:a16="http://schemas.microsoft.com/office/drawing/2014/main" id="{C0644BAA-24F3-884F-80D7-35AC37205816}"/>
              </a:ext>
            </a:extLst>
          </p:cNvPr>
          <p:cNvSpPr txBox="1"/>
          <p:nvPr/>
        </p:nvSpPr>
        <p:spPr>
          <a:xfrm>
            <a:off x="457200" y="1153418"/>
            <a:ext cx="8229600" cy="1200329"/>
          </a:xfrm>
          <a:prstGeom prst="rect">
            <a:avLst/>
          </a:prstGeom>
          <a:noFill/>
        </p:spPr>
        <p:txBody>
          <a:bodyPr wrap="square" rtlCol="0">
            <a:spAutoFit/>
          </a:bodyPr>
          <a:lstStyle/>
          <a:p>
            <a:pPr marL="342900" indent="-342900">
              <a:buFont typeface="Arial" panose="020B0604020202020204" pitchFamily="34" charset="0"/>
              <a:buChar char="•"/>
            </a:pPr>
            <a:r>
              <a:rPr lang="en-US" dirty="0"/>
              <a:t>Table 1 shows mean excursion angles during each rocker and percent contributions of both ankle and foot-to floor excursions to shank excursion</a:t>
            </a:r>
          </a:p>
        </p:txBody>
      </p:sp>
    </p:spTree>
    <p:extLst>
      <p:ext uri="{BB962C8B-B14F-4D97-AF65-F5344CB8AC3E}">
        <p14:creationId xmlns:p14="http://schemas.microsoft.com/office/powerpoint/2010/main" val="89179666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382587" y="76200"/>
            <a:ext cx="8226425" cy="1077218"/>
          </a:xfrm>
          <a:prstGeom prst="rect">
            <a:avLst/>
          </a:prstGeom>
        </p:spPr>
        <p:txBody>
          <a:bodyPr/>
          <a:lstStyle>
            <a:lvl1pPr algn="ctr" rtl="0" eaLnBrk="0" fontAlgn="base" hangingPunct="0">
              <a:spcBef>
                <a:spcPct val="0"/>
              </a:spcBef>
              <a:spcAft>
                <a:spcPct val="0"/>
              </a:spcAft>
              <a:defRPr sz="3200" b="1">
                <a:solidFill>
                  <a:srgbClr val="003C96"/>
                </a:solidFill>
                <a:latin typeface="+mj-lt"/>
                <a:ea typeface="+mj-ea"/>
                <a:cs typeface="ＭＳ Ｐゴシック" charset="0"/>
              </a:defRPr>
            </a:lvl1pPr>
            <a:lvl2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2"/>
                </a:solidFill>
                <a:latin typeface="Arial" charset="0"/>
                <a:ea typeface="ＭＳ Ｐゴシック" charset="0"/>
              </a:defRPr>
            </a:lvl6pPr>
            <a:lvl7pPr marL="914400" algn="ctr" rtl="0" fontAlgn="base">
              <a:spcBef>
                <a:spcPct val="0"/>
              </a:spcBef>
              <a:spcAft>
                <a:spcPct val="0"/>
              </a:spcAft>
              <a:defRPr sz="2800" b="1">
                <a:solidFill>
                  <a:schemeClr val="tx2"/>
                </a:solidFill>
                <a:latin typeface="Arial" charset="0"/>
                <a:ea typeface="ＭＳ Ｐゴシック" charset="0"/>
              </a:defRPr>
            </a:lvl7pPr>
            <a:lvl8pPr marL="1371600" algn="ctr" rtl="0" fontAlgn="base">
              <a:spcBef>
                <a:spcPct val="0"/>
              </a:spcBef>
              <a:spcAft>
                <a:spcPct val="0"/>
              </a:spcAft>
              <a:defRPr sz="2800" b="1">
                <a:solidFill>
                  <a:schemeClr val="tx2"/>
                </a:solidFill>
                <a:latin typeface="Arial" charset="0"/>
                <a:ea typeface="ＭＳ Ｐゴシック" charset="0"/>
              </a:defRPr>
            </a:lvl8pPr>
            <a:lvl9pPr marL="1828800" algn="ctr" rtl="0" fontAlgn="base">
              <a:spcBef>
                <a:spcPct val="0"/>
              </a:spcBef>
              <a:spcAft>
                <a:spcPct val="0"/>
              </a:spcAft>
              <a:defRPr sz="2800" b="1">
                <a:solidFill>
                  <a:schemeClr val="tx2"/>
                </a:solidFill>
                <a:latin typeface="Arial" charset="0"/>
                <a:ea typeface="ＭＳ Ｐゴシック" charset="0"/>
              </a:defRPr>
            </a:lvl9pPr>
          </a:lstStyle>
          <a:p>
            <a:r>
              <a:rPr lang="en-US" kern="0" dirty="0"/>
              <a:t>Results</a:t>
            </a:r>
          </a:p>
        </p:txBody>
      </p:sp>
      <p:pic>
        <p:nvPicPr>
          <p:cNvPr id="7" name="Picture 6">
            <a:extLst>
              <a:ext uri="{FF2B5EF4-FFF2-40B4-BE49-F238E27FC236}">
                <a16:creationId xmlns:a16="http://schemas.microsoft.com/office/drawing/2014/main" id="{16CA04E0-D1AE-A44D-8AD0-5906B8B23E08}"/>
              </a:ext>
            </a:extLst>
          </p:cNvPr>
          <p:cNvPicPr>
            <a:picLocks noChangeAspect="1"/>
          </p:cNvPicPr>
          <p:nvPr/>
        </p:nvPicPr>
        <p:blipFill rotWithShape="1">
          <a:blip r:embed="rId3"/>
          <a:srcRect t="42316" b="650"/>
          <a:stretch/>
        </p:blipFill>
        <p:spPr>
          <a:xfrm>
            <a:off x="452718" y="2495764"/>
            <a:ext cx="8229600" cy="2362200"/>
          </a:xfrm>
          <a:prstGeom prst="rect">
            <a:avLst/>
          </a:prstGeom>
        </p:spPr>
      </p:pic>
      <p:sp>
        <p:nvSpPr>
          <p:cNvPr id="8" name="TextBox 7">
            <a:extLst>
              <a:ext uri="{FF2B5EF4-FFF2-40B4-BE49-F238E27FC236}">
                <a16:creationId xmlns:a16="http://schemas.microsoft.com/office/drawing/2014/main" id="{57E16538-CE53-8B4A-B3AA-CC014197BB6D}"/>
              </a:ext>
            </a:extLst>
          </p:cNvPr>
          <p:cNvSpPr txBox="1"/>
          <p:nvPr/>
        </p:nvSpPr>
        <p:spPr>
          <a:xfrm>
            <a:off x="382587" y="4857964"/>
            <a:ext cx="8229600" cy="1200329"/>
          </a:xfrm>
          <a:prstGeom prst="rect">
            <a:avLst/>
          </a:prstGeom>
          <a:noFill/>
        </p:spPr>
        <p:txBody>
          <a:bodyPr wrap="square" rtlCol="0">
            <a:spAutoFit/>
          </a:bodyPr>
          <a:lstStyle/>
          <a:p>
            <a:pPr algn="just"/>
            <a:r>
              <a:rPr lang="en-US" sz="1200" dirty="0"/>
              <a:t>Table 2. Horizontal and vertical translational displacements of the proximal end of the foot and proximal end of the shank at each rocker and total during stance (mean ± standard deviation) as well as relative contributions of the proximal end of the foot’s displacements (horizontal, vertical) to the proximal end of the shank’s displacements for prosthetic and typical gait. Positive horizontal displacements signify anterior translation, positive vertical displacements signify a rise in the foot/shank’s position. A negative percentage indicates the foot’s displacement was in the opposite direction.</a:t>
            </a:r>
          </a:p>
        </p:txBody>
      </p:sp>
      <p:sp>
        <p:nvSpPr>
          <p:cNvPr id="5" name="TextBox 4">
            <a:extLst>
              <a:ext uri="{FF2B5EF4-FFF2-40B4-BE49-F238E27FC236}">
                <a16:creationId xmlns:a16="http://schemas.microsoft.com/office/drawing/2014/main" id="{619CD759-DCC8-EF4F-ADC0-2C14A3DA14BA}"/>
              </a:ext>
            </a:extLst>
          </p:cNvPr>
          <p:cNvSpPr txBox="1"/>
          <p:nvPr/>
        </p:nvSpPr>
        <p:spPr>
          <a:xfrm>
            <a:off x="457200" y="1009471"/>
            <a:ext cx="82296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t>Table 2 shows horizontal and vertical translational displacements at each rocker as well as percent contributions of the proximal end of the foot’s displacements to the proximal end of the shank’s displacements</a:t>
            </a:r>
          </a:p>
        </p:txBody>
      </p:sp>
    </p:spTree>
    <p:extLst>
      <p:ext uri="{BB962C8B-B14F-4D97-AF65-F5344CB8AC3E}">
        <p14:creationId xmlns:p14="http://schemas.microsoft.com/office/powerpoint/2010/main" val="41645683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9EDEB-0C9A-CB4D-A582-24190E895BB9}"/>
              </a:ext>
            </a:extLst>
          </p:cNvPr>
          <p:cNvSpPr txBox="1">
            <a:spLocks/>
          </p:cNvSpPr>
          <p:nvPr/>
        </p:nvSpPr>
        <p:spPr>
          <a:xfrm>
            <a:off x="382587" y="76200"/>
            <a:ext cx="8226425" cy="1077218"/>
          </a:xfrm>
          <a:prstGeom prst="rect">
            <a:avLst/>
          </a:prstGeom>
        </p:spPr>
        <p:txBody>
          <a:bodyPr/>
          <a:lstStyle>
            <a:lvl1pPr algn="ctr" rtl="0" eaLnBrk="0" fontAlgn="base" hangingPunct="0">
              <a:spcBef>
                <a:spcPct val="0"/>
              </a:spcBef>
              <a:spcAft>
                <a:spcPct val="0"/>
              </a:spcAft>
              <a:defRPr sz="3200" b="1">
                <a:solidFill>
                  <a:srgbClr val="003C96"/>
                </a:solidFill>
                <a:latin typeface="+mj-lt"/>
                <a:ea typeface="+mj-ea"/>
                <a:cs typeface="ＭＳ Ｐゴシック" charset="0"/>
              </a:defRPr>
            </a:lvl1pPr>
            <a:lvl2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2"/>
                </a:solidFill>
                <a:latin typeface="Arial" charset="0"/>
                <a:ea typeface="ＭＳ Ｐゴシック" charset="0"/>
              </a:defRPr>
            </a:lvl6pPr>
            <a:lvl7pPr marL="914400" algn="ctr" rtl="0" fontAlgn="base">
              <a:spcBef>
                <a:spcPct val="0"/>
              </a:spcBef>
              <a:spcAft>
                <a:spcPct val="0"/>
              </a:spcAft>
              <a:defRPr sz="2800" b="1">
                <a:solidFill>
                  <a:schemeClr val="tx2"/>
                </a:solidFill>
                <a:latin typeface="Arial" charset="0"/>
                <a:ea typeface="ＭＳ Ｐゴシック" charset="0"/>
              </a:defRPr>
            </a:lvl7pPr>
            <a:lvl8pPr marL="1371600" algn="ctr" rtl="0" fontAlgn="base">
              <a:spcBef>
                <a:spcPct val="0"/>
              </a:spcBef>
              <a:spcAft>
                <a:spcPct val="0"/>
              </a:spcAft>
              <a:defRPr sz="2800" b="1">
                <a:solidFill>
                  <a:schemeClr val="tx2"/>
                </a:solidFill>
                <a:latin typeface="Arial" charset="0"/>
                <a:ea typeface="ＭＳ Ｐゴシック" charset="0"/>
              </a:defRPr>
            </a:lvl8pPr>
            <a:lvl9pPr marL="1828800" algn="ctr" rtl="0" fontAlgn="base">
              <a:spcBef>
                <a:spcPct val="0"/>
              </a:spcBef>
              <a:spcAft>
                <a:spcPct val="0"/>
              </a:spcAft>
              <a:defRPr sz="2800" b="1">
                <a:solidFill>
                  <a:schemeClr val="tx2"/>
                </a:solidFill>
                <a:latin typeface="Arial" charset="0"/>
                <a:ea typeface="ＭＳ Ｐゴシック" charset="0"/>
              </a:defRPr>
            </a:lvl9pPr>
          </a:lstStyle>
          <a:p>
            <a:r>
              <a:rPr lang="en-US" kern="0" dirty="0"/>
              <a:t>Conclusions</a:t>
            </a:r>
          </a:p>
        </p:txBody>
      </p:sp>
      <p:sp>
        <p:nvSpPr>
          <p:cNvPr id="3" name="TextBox 2">
            <a:extLst>
              <a:ext uri="{FF2B5EF4-FFF2-40B4-BE49-F238E27FC236}">
                <a16:creationId xmlns:a16="http://schemas.microsoft.com/office/drawing/2014/main" id="{4FC29600-E033-964F-83AC-167BE5B93559}"/>
              </a:ext>
            </a:extLst>
          </p:cNvPr>
          <p:cNvSpPr txBox="1"/>
          <p:nvPr/>
        </p:nvSpPr>
        <p:spPr>
          <a:xfrm>
            <a:off x="739589" y="1385047"/>
            <a:ext cx="7869424" cy="3785652"/>
          </a:xfrm>
          <a:prstGeom prst="rect">
            <a:avLst/>
          </a:prstGeom>
          <a:noFill/>
        </p:spPr>
        <p:txBody>
          <a:bodyPr wrap="square" rtlCol="0">
            <a:spAutoFit/>
          </a:bodyPr>
          <a:lstStyle/>
          <a:p>
            <a:pPr marL="342900" indent="-342900">
              <a:buFont typeface="Arial" panose="020B0604020202020204" pitchFamily="34" charset="0"/>
              <a:buChar char="•"/>
            </a:pPr>
            <a:r>
              <a:rPr lang="en-US" dirty="0"/>
              <a:t>Seven of the nine additional subjects showed a horizontal trajectory of the proximal end position of the shank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Future directions include :</a:t>
            </a:r>
          </a:p>
          <a:p>
            <a:pPr marL="800100" lvl="1" indent="-342900">
              <a:buFont typeface="Arial" panose="020B0604020202020204" pitchFamily="34" charset="0"/>
              <a:buChar char="•"/>
            </a:pPr>
            <a:r>
              <a:rPr lang="en-US" dirty="0"/>
              <a:t>calculating step length to determine whether subjects terminate stance phase early on their prosthetic leg</a:t>
            </a:r>
          </a:p>
          <a:p>
            <a:pPr marL="800100" lvl="1" indent="-342900">
              <a:buFont typeface="Arial" panose="020B0604020202020204" pitchFamily="34" charset="0"/>
              <a:buChar char="•"/>
            </a:pPr>
            <a:r>
              <a:rPr lang="en-US" dirty="0"/>
              <a:t>determining if a difference exists in proximal end position of the shank with different prostheses</a:t>
            </a:r>
          </a:p>
        </p:txBody>
      </p:sp>
    </p:spTree>
    <p:extLst>
      <p:ext uri="{BB962C8B-B14F-4D97-AF65-F5344CB8AC3E}">
        <p14:creationId xmlns:p14="http://schemas.microsoft.com/office/powerpoint/2010/main" val="143594519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460375" y="76200"/>
            <a:ext cx="8226425" cy="584200"/>
          </a:xfrm>
          <a:prstGeom prst="rect">
            <a:avLst/>
          </a:prstGeom>
        </p:spPr>
        <p:txBody>
          <a:bodyPr/>
          <a:lstStyle>
            <a:lvl1pPr algn="ctr" rtl="0" eaLnBrk="0" fontAlgn="base" hangingPunct="0">
              <a:spcBef>
                <a:spcPct val="0"/>
              </a:spcBef>
              <a:spcAft>
                <a:spcPct val="0"/>
              </a:spcAft>
              <a:defRPr sz="3200" b="1">
                <a:solidFill>
                  <a:srgbClr val="003C96"/>
                </a:solidFill>
                <a:latin typeface="+mj-lt"/>
                <a:ea typeface="+mj-ea"/>
                <a:cs typeface="ＭＳ Ｐゴシック" charset="0"/>
              </a:defRPr>
            </a:lvl1pPr>
            <a:lvl2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2"/>
                </a:solidFill>
                <a:latin typeface="Arial" charset="0"/>
                <a:ea typeface="ＭＳ Ｐゴシック" charset="0"/>
              </a:defRPr>
            </a:lvl6pPr>
            <a:lvl7pPr marL="914400" algn="ctr" rtl="0" fontAlgn="base">
              <a:spcBef>
                <a:spcPct val="0"/>
              </a:spcBef>
              <a:spcAft>
                <a:spcPct val="0"/>
              </a:spcAft>
              <a:defRPr sz="2800" b="1">
                <a:solidFill>
                  <a:schemeClr val="tx2"/>
                </a:solidFill>
                <a:latin typeface="Arial" charset="0"/>
                <a:ea typeface="ＭＳ Ｐゴシック" charset="0"/>
              </a:defRPr>
            </a:lvl7pPr>
            <a:lvl8pPr marL="1371600" algn="ctr" rtl="0" fontAlgn="base">
              <a:spcBef>
                <a:spcPct val="0"/>
              </a:spcBef>
              <a:spcAft>
                <a:spcPct val="0"/>
              </a:spcAft>
              <a:defRPr sz="2800" b="1">
                <a:solidFill>
                  <a:schemeClr val="tx2"/>
                </a:solidFill>
                <a:latin typeface="Arial" charset="0"/>
                <a:ea typeface="ＭＳ Ｐゴシック" charset="0"/>
              </a:defRPr>
            </a:lvl8pPr>
            <a:lvl9pPr marL="1828800" algn="ctr" rtl="0" fontAlgn="base">
              <a:spcBef>
                <a:spcPct val="0"/>
              </a:spcBef>
              <a:spcAft>
                <a:spcPct val="0"/>
              </a:spcAft>
              <a:defRPr sz="2800" b="1">
                <a:solidFill>
                  <a:schemeClr val="tx2"/>
                </a:solidFill>
                <a:latin typeface="Arial" charset="0"/>
                <a:ea typeface="ＭＳ Ｐゴシック" charset="0"/>
              </a:defRPr>
            </a:lvl9pPr>
          </a:lstStyle>
          <a:p>
            <a:r>
              <a:rPr lang="en-US" kern="0">
                <a:latin typeface="Arial" charset="0"/>
                <a:ea typeface="Arial" charset="0"/>
                <a:cs typeface="Arial" charset="0"/>
              </a:rPr>
              <a:t>Acknowledgements</a:t>
            </a:r>
            <a:endParaRPr lang="en-US" kern="0" dirty="0">
              <a:latin typeface="Arial" charset="0"/>
              <a:ea typeface="Arial" charset="0"/>
              <a:cs typeface="Arial" charset="0"/>
            </a:endParaRPr>
          </a:p>
        </p:txBody>
      </p:sp>
      <p:sp>
        <p:nvSpPr>
          <p:cNvPr id="42" name="Content Placeholder 3"/>
          <p:cNvSpPr txBox="1">
            <a:spLocks/>
          </p:cNvSpPr>
          <p:nvPr/>
        </p:nvSpPr>
        <p:spPr>
          <a:xfrm>
            <a:off x="457200" y="2057400"/>
            <a:ext cx="8229600" cy="160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spcBef>
                <a:spcPts val="0"/>
              </a:spcBef>
              <a:buFontTx/>
              <a:buNone/>
            </a:pPr>
            <a:r>
              <a:rPr lang="en-US" sz="2400" kern="0" dirty="0">
                <a:latin typeface="Arial" charset="0"/>
                <a:ea typeface="Arial" charset="0"/>
                <a:cs typeface="Arial" charset="0"/>
              </a:rPr>
              <a:t>I would like to thank the University of Delaware </a:t>
            </a:r>
            <a:br>
              <a:rPr lang="en-US" sz="2400" kern="0" dirty="0">
                <a:latin typeface="Arial" charset="0"/>
                <a:ea typeface="Arial" charset="0"/>
                <a:cs typeface="Arial" charset="0"/>
              </a:rPr>
            </a:br>
            <a:r>
              <a:rPr lang="en-US" sz="2400" kern="0" dirty="0">
                <a:latin typeface="Arial" charset="0"/>
                <a:ea typeface="Arial" charset="0"/>
                <a:cs typeface="Arial" charset="0"/>
              </a:rPr>
              <a:t>Summer Fellows Program and the members of the Arch lab</a:t>
            </a:r>
          </a:p>
          <a:p>
            <a:pPr marL="0" indent="0" algn="ctr">
              <a:spcBef>
                <a:spcPts val="0"/>
              </a:spcBef>
              <a:buFontTx/>
              <a:buNone/>
            </a:pPr>
            <a:r>
              <a:rPr lang="en-US" sz="2400" kern="0" dirty="0">
                <a:latin typeface="Arial" charset="0"/>
                <a:ea typeface="Arial" charset="0"/>
                <a:cs typeface="Arial" charset="0"/>
              </a:rPr>
              <a:t>for their support this summer</a:t>
            </a:r>
          </a:p>
        </p:txBody>
      </p:sp>
    </p:spTree>
    <p:extLst>
      <p:ext uri="{BB962C8B-B14F-4D97-AF65-F5344CB8AC3E}">
        <p14:creationId xmlns:p14="http://schemas.microsoft.com/office/powerpoint/2010/main" val="14080095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55613" y="76200"/>
            <a:ext cx="8226425" cy="584200"/>
          </a:xfrm>
          <a:prstGeom prst="rect">
            <a:avLst/>
          </a:prstGeom>
        </p:spPr>
        <p:txBody>
          <a:bodyPr/>
          <a:lstStyle>
            <a:lvl1pPr algn="ctr" rtl="0" eaLnBrk="0" fontAlgn="base" hangingPunct="0">
              <a:spcBef>
                <a:spcPct val="0"/>
              </a:spcBef>
              <a:spcAft>
                <a:spcPct val="0"/>
              </a:spcAft>
              <a:defRPr sz="3200" b="1">
                <a:solidFill>
                  <a:srgbClr val="003C96"/>
                </a:solidFill>
                <a:latin typeface="+mj-lt"/>
                <a:ea typeface="+mj-ea"/>
                <a:cs typeface="ＭＳ Ｐゴシック" charset="0"/>
              </a:defRPr>
            </a:lvl1pPr>
            <a:lvl2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2"/>
                </a:solidFill>
                <a:latin typeface="Arial" charset="0"/>
                <a:ea typeface="ＭＳ Ｐゴシック" charset="0"/>
              </a:defRPr>
            </a:lvl6pPr>
            <a:lvl7pPr marL="914400" algn="ctr" rtl="0" fontAlgn="base">
              <a:spcBef>
                <a:spcPct val="0"/>
              </a:spcBef>
              <a:spcAft>
                <a:spcPct val="0"/>
              </a:spcAft>
              <a:defRPr sz="2800" b="1">
                <a:solidFill>
                  <a:schemeClr val="tx2"/>
                </a:solidFill>
                <a:latin typeface="Arial" charset="0"/>
                <a:ea typeface="ＭＳ Ｐゴシック" charset="0"/>
              </a:defRPr>
            </a:lvl7pPr>
            <a:lvl8pPr marL="1371600" algn="ctr" rtl="0" fontAlgn="base">
              <a:spcBef>
                <a:spcPct val="0"/>
              </a:spcBef>
              <a:spcAft>
                <a:spcPct val="0"/>
              </a:spcAft>
              <a:defRPr sz="2800" b="1">
                <a:solidFill>
                  <a:schemeClr val="tx2"/>
                </a:solidFill>
                <a:latin typeface="Arial" charset="0"/>
                <a:ea typeface="ＭＳ Ｐゴシック" charset="0"/>
              </a:defRPr>
            </a:lvl8pPr>
            <a:lvl9pPr marL="1828800" algn="ctr" rtl="0" fontAlgn="base">
              <a:spcBef>
                <a:spcPct val="0"/>
              </a:spcBef>
              <a:spcAft>
                <a:spcPct val="0"/>
              </a:spcAft>
              <a:defRPr sz="2800" b="1">
                <a:solidFill>
                  <a:schemeClr val="tx2"/>
                </a:solidFill>
                <a:latin typeface="Arial" charset="0"/>
                <a:ea typeface="ＭＳ Ｐゴシック" charset="0"/>
              </a:defRPr>
            </a:lvl9pPr>
          </a:lstStyle>
          <a:p>
            <a:r>
              <a:rPr lang="en-US" kern="0"/>
              <a:t>Introduction</a:t>
            </a:r>
            <a:endParaRPr lang="en-US" kern="0" dirty="0"/>
          </a:p>
        </p:txBody>
      </p:sp>
      <p:sp>
        <p:nvSpPr>
          <p:cNvPr id="15" name="Content Placeholder 5"/>
          <p:cNvSpPr txBox="1">
            <a:spLocks/>
          </p:cNvSpPr>
          <p:nvPr/>
        </p:nvSpPr>
        <p:spPr>
          <a:xfrm>
            <a:off x="460095" y="1752600"/>
            <a:ext cx="5411787" cy="371974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fontAlgn="auto" hangingPunct="1">
              <a:spcBef>
                <a:spcPts val="0"/>
              </a:spcBef>
              <a:spcAft>
                <a:spcPts val="0"/>
              </a:spcAft>
              <a:defRPr/>
            </a:pPr>
            <a:r>
              <a:rPr lang="en-US" sz="2400" kern="0" dirty="0">
                <a:latin typeface="Arial" charset="0"/>
                <a:ea typeface="Arial" charset="0"/>
                <a:cs typeface="Arial" charset="0"/>
              </a:rPr>
              <a:t>A healthy ankle-foot system is necessary for efficient and symmetrical gait.</a:t>
            </a:r>
          </a:p>
          <a:p>
            <a:pPr marL="0" indent="0" eaLnBrk="1" fontAlgn="auto" hangingPunct="1">
              <a:spcBef>
                <a:spcPts val="0"/>
              </a:spcBef>
              <a:spcAft>
                <a:spcPts val="0"/>
              </a:spcAft>
              <a:buNone/>
              <a:defRPr/>
            </a:pPr>
            <a:endParaRPr lang="en-US" sz="2400" kern="0" dirty="0">
              <a:latin typeface="Arial" charset="0"/>
              <a:ea typeface="Arial" charset="0"/>
              <a:cs typeface="Arial" charset="0"/>
            </a:endParaRPr>
          </a:p>
          <a:p>
            <a:pPr eaLnBrk="1" fontAlgn="auto" hangingPunct="1">
              <a:spcBef>
                <a:spcPts val="0"/>
              </a:spcBef>
              <a:spcAft>
                <a:spcPts val="0"/>
              </a:spcAft>
              <a:defRPr/>
            </a:pPr>
            <a:r>
              <a:rPr lang="en-US" sz="2400" kern="0" dirty="0">
                <a:latin typeface="Arial" charset="0"/>
                <a:ea typeface="Arial" charset="0"/>
                <a:cs typeface="Arial" charset="0"/>
              </a:rPr>
              <a:t>Persons with lower-limb amputation lose this system and rely on prostheses to walk.</a:t>
            </a:r>
          </a:p>
        </p:txBody>
      </p:sp>
      <p:pic>
        <p:nvPicPr>
          <p:cNvPr id="1025" name="Picture 1" descr="page18image3807360">
            <a:extLst>
              <a:ext uri="{FF2B5EF4-FFF2-40B4-BE49-F238E27FC236}">
                <a16:creationId xmlns:a16="http://schemas.microsoft.com/office/drawing/2014/main" id="{E2D868CB-738D-0B44-9A8E-DF66481D2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738" y="1301074"/>
            <a:ext cx="2654300" cy="3987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2653F80-7E36-CB4C-A23E-53080333FCA6}"/>
              </a:ext>
            </a:extLst>
          </p:cNvPr>
          <p:cNvSpPr/>
          <p:nvPr/>
        </p:nvSpPr>
        <p:spPr>
          <a:xfrm>
            <a:off x="6135688" y="5011875"/>
            <a:ext cx="2438400"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Figure 1. Transtibial prostheses with ESR feet; Image licensed from https://</a:t>
            </a:r>
            <a:r>
              <a:rPr lang="en-US" sz="1200" dirty="0" err="1">
                <a:latin typeface="Arial" panose="020B0604020202020204" pitchFamily="34" charset="0"/>
                <a:cs typeface="Arial" panose="020B0604020202020204" pitchFamily="34" charset="0"/>
              </a:rPr>
              <a:t>stock.adobe.com</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28696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itle 1"/>
          <p:cNvSpPr txBox="1">
            <a:spLocks/>
          </p:cNvSpPr>
          <p:nvPr/>
        </p:nvSpPr>
        <p:spPr>
          <a:xfrm>
            <a:off x="455613" y="76200"/>
            <a:ext cx="8226425" cy="1077218"/>
          </a:xfrm>
          <a:prstGeom prst="rect">
            <a:avLst/>
          </a:prstGeom>
        </p:spPr>
        <p:txBody>
          <a:bodyPr/>
          <a:lstStyle>
            <a:lvl1pPr algn="ctr" rtl="0" eaLnBrk="0" fontAlgn="base" hangingPunct="0">
              <a:spcBef>
                <a:spcPct val="0"/>
              </a:spcBef>
              <a:spcAft>
                <a:spcPct val="0"/>
              </a:spcAft>
              <a:defRPr sz="3200" b="1">
                <a:solidFill>
                  <a:srgbClr val="003C96"/>
                </a:solidFill>
                <a:latin typeface="+mj-lt"/>
                <a:ea typeface="+mj-ea"/>
                <a:cs typeface="ＭＳ Ｐゴシック" charset="0"/>
              </a:defRPr>
            </a:lvl1pPr>
            <a:lvl2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2"/>
                </a:solidFill>
                <a:latin typeface="Arial" charset="0"/>
                <a:ea typeface="ＭＳ Ｐゴシック" charset="0"/>
              </a:defRPr>
            </a:lvl6pPr>
            <a:lvl7pPr marL="914400" algn="ctr" rtl="0" fontAlgn="base">
              <a:spcBef>
                <a:spcPct val="0"/>
              </a:spcBef>
              <a:spcAft>
                <a:spcPct val="0"/>
              </a:spcAft>
              <a:defRPr sz="2800" b="1">
                <a:solidFill>
                  <a:schemeClr val="tx2"/>
                </a:solidFill>
                <a:latin typeface="Arial" charset="0"/>
                <a:ea typeface="ＭＳ Ｐゴシック" charset="0"/>
              </a:defRPr>
            </a:lvl7pPr>
            <a:lvl8pPr marL="1371600" algn="ctr" rtl="0" fontAlgn="base">
              <a:spcBef>
                <a:spcPct val="0"/>
              </a:spcBef>
              <a:spcAft>
                <a:spcPct val="0"/>
              </a:spcAft>
              <a:defRPr sz="2800" b="1">
                <a:solidFill>
                  <a:schemeClr val="tx2"/>
                </a:solidFill>
                <a:latin typeface="Arial" charset="0"/>
                <a:ea typeface="ＭＳ Ｐゴシック" charset="0"/>
              </a:defRPr>
            </a:lvl8pPr>
            <a:lvl9pPr marL="1828800" algn="ctr" rtl="0" fontAlgn="base">
              <a:spcBef>
                <a:spcPct val="0"/>
              </a:spcBef>
              <a:spcAft>
                <a:spcPct val="0"/>
              </a:spcAft>
              <a:defRPr sz="2800" b="1">
                <a:solidFill>
                  <a:schemeClr val="tx2"/>
                </a:solidFill>
                <a:latin typeface="Arial" charset="0"/>
                <a:ea typeface="ＭＳ Ｐゴシック" charset="0"/>
              </a:defRPr>
            </a:lvl9pPr>
          </a:lstStyle>
          <a:p>
            <a:r>
              <a:rPr lang="en-US" kern="0" dirty="0"/>
              <a:t>Typical Gait</a:t>
            </a:r>
          </a:p>
        </p:txBody>
      </p:sp>
      <p:pic>
        <p:nvPicPr>
          <p:cNvPr id="2049" name="Picture 1" descr="page12image1811008">
            <a:extLst>
              <a:ext uri="{FF2B5EF4-FFF2-40B4-BE49-F238E27FC236}">
                <a16:creationId xmlns:a16="http://schemas.microsoft.com/office/drawing/2014/main" id="{6458619B-83E5-B747-90AD-DC6C12E55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277" y="2577661"/>
            <a:ext cx="6853238" cy="2410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A0547E6-6D90-E044-B0BF-8AF2143CCC1E}"/>
              </a:ext>
            </a:extLst>
          </p:cNvPr>
          <p:cNvSpPr/>
          <p:nvPr/>
        </p:nvSpPr>
        <p:spPr>
          <a:xfrm>
            <a:off x="1137724" y="5286634"/>
            <a:ext cx="6853238" cy="461665"/>
          </a:xfrm>
          <a:prstGeom prst="rect">
            <a:avLst/>
          </a:prstGeom>
        </p:spPr>
        <p:txBody>
          <a:bodyPr wrap="square">
            <a:spAutoFit/>
          </a:bodyPr>
          <a:lstStyle/>
          <a:p>
            <a:pPr lvl="0" eaLnBrk="0" hangingPunct="0"/>
            <a:r>
              <a:rPr lang="en-US" altLang="en-US" sz="1200" dirty="0">
                <a:latin typeface="Arial" panose="020B0604020202020204" pitchFamily="34" charset="0"/>
                <a:cs typeface="Arial" panose="020B0604020202020204" pitchFamily="34" charset="0"/>
              </a:rPr>
              <a:t>Figure 2. Gait cycle, the figure shows stance and swing phase, the main events that take place during stance and the rockers of the stance phase. </a:t>
            </a:r>
            <a:r>
              <a:rPr lang="en-US" sz="1200" dirty="0">
                <a:latin typeface="Arial" panose="020B0604020202020204" pitchFamily="34" charset="0"/>
                <a:cs typeface="Arial" panose="020B0604020202020204" pitchFamily="34" charset="0"/>
              </a:rPr>
              <a:t>(Kolbeinsdóttir, 2018).</a:t>
            </a:r>
            <a:endParaRPr lang="en-US" altLang="en-US" sz="1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4493C1-1CA0-6249-A400-2ACCFD5B4ACF}"/>
              </a:ext>
            </a:extLst>
          </p:cNvPr>
          <p:cNvSpPr txBox="1"/>
          <p:nvPr/>
        </p:nvSpPr>
        <p:spPr>
          <a:xfrm>
            <a:off x="1137724" y="1447800"/>
            <a:ext cx="6853238" cy="830997"/>
          </a:xfrm>
          <a:prstGeom prst="rect">
            <a:avLst/>
          </a:prstGeom>
          <a:noFill/>
        </p:spPr>
        <p:txBody>
          <a:bodyPr wrap="square" rtlCol="0">
            <a:spAutoFit/>
          </a:bodyPr>
          <a:lstStyle/>
          <a:p>
            <a:pPr marL="342900" indent="-342900">
              <a:buFont typeface="Arial" panose="020B0604020202020204" pitchFamily="34" charset="0"/>
              <a:buChar char="•"/>
            </a:pPr>
            <a:r>
              <a:rPr lang="en-US" dirty="0"/>
              <a:t>Stance phase divided into four rockers: the heel, ankle, forefoot and toe rockers</a:t>
            </a:r>
          </a:p>
        </p:txBody>
      </p:sp>
    </p:spTree>
    <p:extLst>
      <p:ext uri="{BB962C8B-B14F-4D97-AF65-F5344CB8AC3E}">
        <p14:creationId xmlns:p14="http://schemas.microsoft.com/office/powerpoint/2010/main" val="378421940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itle 1"/>
          <p:cNvSpPr txBox="1">
            <a:spLocks/>
          </p:cNvSpPr>
          <p:nvPr/>
        </p:nvSpPr>
        <p:spPr>
          <a:xfrm>
            <a:off x="455613" y="76200"/>
            <a:ext cx="8226425" cy="1077218"/>
          </a:xfrm>
          <a:prstGeom prst="rect">
            <a:avLst/>
          </a:prstGeom>
        </p:spPr>
        <p:txBody>
          <a:bodyPr/>
          <a:lstStyle>
            <a:lvl1pPr algn="ctr" rtl="0" eaLnBrk="0" fontAlgn="base" hangingPunct="0">
              <a:spcBef>
                <a:spcPct val="0"/>
              </a:spcBef>
              <a:spcAft>
                <a:spcPct val="0"/>
              </a:spcAft>
              <a:defRPr sz="3200" b="1">
                <a:solidFill>
                  <a:srgbClr val="003C96"/>
                </a:solidFill>
                <a:latin typeface="+mj-lt"/>
                <a:ea typeface="+mj-ea"/>
                <a:cs typeface="ＭＳ Ｐゴシック" charset="0"/>
              </a:defRPr>
            </a:lvl1pPr>
            <a:lvl2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2"/>
                </a:solidFill>
                <a:latin typeface="Arial" charset="0"/>
                <a:ea typeface="ＭＳ Ｐゴシック" charset="0"/>
              </a:defRPr>
            </a:lvl6pPr>
            <a:lvl7pPr marL="914400" algn="ctr" rtl="0" fontAlgn="base">
              <a:spcBef>
                <a:spcPct val="0"/>
              </a:spcBef>
              <a:spcAft>
                <a:spcPct val="0"/>
              </a:spcAft>
              <a:defRPr sz="2800" b="1">
                <a:solidFill>
                  <a:schemeClr val="tx2"/>
                </a:solidFill>
                <a:latin typeface="Arial" charset="0"/>
                <a:ea typeface="ＭＳ Ｐゴシック" charset="0"/>
              </a:defRPr>
            </a:lvl7pPr>
            <a:lvl8pPr marL="1371600" algn="ctr" rtl="0" fontAlgn="base">
              <a:spcBef>
                <a:spcPct val="0"/>
              </a:spcBef>
              <a:spcAft>
                <a:spcPct val="0"/>
              </a:spcAft>
              <a:defRPr sz="2800" b="1">
                <a:solidFill>
                  <a:schemeClr val="tx2"/>
                </a:solidFill>
                <a:latin typeface="Arial" charset="0"/>
                <a:ea typeface="ＭＳ Ｐゴシック" charset="0"/>
              </a:defRPr>
            </a:lvl8pPr>
            <a:lvl9pPr marL="1828800" algn="ctr" rtl="0" fontAlgn="base">
              <a:spcBef>
                <a:spcPct val="0"/>
              </a:spcBef>
              <a:spcAft>
                <a:spcPct val="0"/>
              </a:spcAft>
              <a:defRPr sz="2800" b="1">
                <a:solidFill>
                  <a:schemeClr val="tx2"/>
                </a:solidFill>
                <a:latin typeface="Arial" charset="0"/>
                <a:ea typeface="ＭＳ Ｐゴシック" charset="0"/>
              </a:defRPr>
            </a:lvl9pPr>
          </a:lstStyle>
          <a:p>
            <a:r>
              <a:rPr lang="en-US" kern="0" dirty="0"/>
              <a:t>Typical Gait</a:t>
            </a:r>
          </a:p>
        </p:txBody>
      </p:sp>
      <p:pic>
        <p:nvPicPr>
          <p:cNvPr id="6" name="Picture 1" descr="page35image1819520">
            <a:extLst>
              <a:ext uri="{FF2B5EF4-FFF2-40B4-BE49-F238E27FC236}">
                <a16:creationId xmlns:a16="http://schemas.microsoft.com/office/drawing/2014/main" id="{F02A69B6-6483-434F-9EA8-04EC9AFEF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153418"/>
            <a:ext cx="4868576" cy="34080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95A5CA-004E-F845-807B-FD7954ACADA0}"/>
              </a:ext>
            </a:extLst>
          </p:cNvPr>
          <p:cNvSpPr/>
          <p:nvPr/>
        </p:nvSpPr>
        <p:spPr>
          <a:xfrm>
            <a:off x="3469341" y="4484477"/>
            <a:ext cx="4828235" cy="1015663"/>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Figure 3. Observed and model-based sagittal plane shank trajectory, colored by rocker, during stance for one representative participant walking at 0.8 BH/s. Upper trajectory corresponds to knee joint center, and lower trajectory corresponds to ankle joint center. (Pollen, 2015).</a:t>
            </a:r>
          </a:p>
        </p:txBody>
      </p:sp>
      <p:sp>
        <p:nvSpPr>
          <p:cNvPr id="5" name="TextBox 4">
            <a:extLst>
              <a:ext uri="{FF2B5EF4-FFF2-40B4-BE49-F238E27FC236}">
                <a16:creationId xmlns:a16="http://schemas.microsoft.com/office/drawing/2014/main" id="{2EB15E6C-85A7-8C46-8FF1-AC77B353772A}"/>
              </a:ext>
            </a:extLst>
          </p:cNvPr>
          <p:cNvSpPr txBox="1"/>
          <p:nvPr/>
        </p:nvSpPr>
        <p:spPr>
          <a:xfrm>
            <a:off x="455612" y="1153418"/>
            <a:ext cx="2820987" cy="4154984"/>
          </a:xfrm>
          <a:prstGeom prst="rect">
            <a:avLst/>
          </a:prstGeom>
          <a:noFill/>
        </p:spPr>
        <p:txBody>
          <a:bodyPr wrap="square" rtlCol="0">
            <a:spAutoFit/>
          </a:bodyPr>
          <a:lstStyle/>
          <a:p>
            <a:pPr marL="342900" indent="-342900">
              <a:buFont typeface="Arial" panose="020B0604020202020204" pitchFamily="34" charset="0"/>
              <a:buChar char="•"/>
            </a:pPr>
            <a:r>
              <a:rPr lang="en-US" dirty="0"/>
              <a:t>Typical shank trajectory in sagittal plane along stance phase. </a:t>
            </a:r>
          </a:p>
          <a:p>
            <a:endParaRPr lang="en-US" dirty="0"/>
          </a:p>
          <a:p>
            <a:pPr marL="342900" indent="-342900">
              <a:buFont typeface="Arial" panose="020B0604020202020204" pitchFamily="34" charset="0"/>
              <a:buChar char="•"/>
            </a:pPr>
            <a:r>
              <a:rPr lang="en-US" dirty="0"/>
              <a:t>Knee joint center found to maintain horizontal trajectory.</a:t>
            </a:r>
          </a:p>
        </p:txBody>
      </p:sp>
    </p:spTree>
    <p:extLst>
      <p:ext uri="{BB962C8B-B14F-4D97-AF65-F5344CB8AC3E}">
        <p14:creationId xmlns:p14="http://schemas.microsoft.com/office/powerpoint/2010/main" val="8212832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itle 1"/>
          <p:cNvSpPr txBox="1">
            <a:spLocks/>
          </p:cNvSpPr>
          <p:nvPr/>
        </p:nvSpPr>
        <p:spPr>
          <a:xfrm>
            <a:off x="455613" y="76200"/>
            <a:ext cx="8226425" cy="1077218"/>
          </a:xfrm>
          <a:prstGeom prst="rect">
            <a:avLst/>
          </a:prstGeom>
        </p:spPr>
        <p:txBody>
          <a:bodyPr/>
          <a:lstStyle>
            <a:lvl1pPr algn="ctr" rtl="0" eaLnBrk="0" fontAlgn="base" hangingPunct="0">
              <a:spcBef>
                <a:spcPct val="0"/>
              </a:spcBef>
              <a:spcAft>
                <a:spcPct val="0"/>
              </a:spcAft>
              <a:defRPr sz="3200" b="1">
                <a:solidFill>
                  <a:srgbClr val="003C96"/>
                </a:solidFill>
                <a:latin typeface="+mj-lt"/>
                <a:ea typeface="+mj-ea"/>
                <a:cs typeface="ＭＳ Ｐゴシック" charset="0"/>
              </a:defRPr>
            </a:lvl1pPr>
            <a:lvl2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2"/>
                </a:solidFill>
                <a:latin typeface="Arial" charset="0"/>
                <a:ea typeface="ＭＳ Ｐゴシック" charset="0"/>
              </a:defRPr>
            </a:lvl6pPr>
            <a:lvl7pPr marL="914400" algn="ctr" rtl="0" fontAlgn="base">
              <a:spcBef>
                <a:spcPct val="0"/>
              </a:spcBef>
              <a:spcAft>
                <a:spcPct val="0"/>
              </a:spcAft>
              <a:defRPr sz="2800" b="1">
                <a:solidFill>
                  <a:schemeClr val="tx2"/>
                </a:solidFill>
                <a:latin typeface="Arial" charset="0"/>
                <a:ea typeface="ＭＳ Ｐゴシック" charset="0"/>
              </a:defRPr>
            </a:lvl7pPr>
            <a:lvl8pPr marL="1371600" algn="ctr" rtl="0" fontAlgn="base">
              <a:spcBef>
                <a:spcPct val="0"/>
              </a:spcBef>
              <a:spcAft>
                <a:spcPct val="0"/>
              </a:spcAft>
              <a:defRPr sz="2800" b="1">
                <a:solidFill>
                  <a:schemeClr val="tx2"/>
                </a:solidFill>
                <a:latin typeface="Arial" charset="0"/>
                <a:ea typeface="ＭＳ Ｐゴシック" charset="0"/>
              </a:defRPr>
            </a:lvl8pPr>
            <a:lvl9pPr marL="1828800" algn="ctr" rtl="0" fontAlgn="base">
              <a:spcBef>
                <a:spcPct val="0"/>
              </a:spcBef>
              <a:spcAft>
                <a:spcPct val="0"/>
              </a:spcAft>
              <a:defRPr sz="2800" b="1">
                <a:solidFill>
                  <a:schemeClr val="tx2"/>
                </a:solidFill>
                <a:latin typeface="Arial" charset="0"/>
                <a:ea typeface="ＭＳ Ｐゴシック" charset="0"/>
              </a:defRPr>
            </a:lvl9pPr>
          </a:lstStyle>
          <a:p>
            <a:r>
              <a:rPr lang="en-US" kern="0" dirty="0"/>
              <a:t>Prosthetic Gait</a:t>
            </a:r>
          </a:p>
        </p:txBody>
      </p:sp>
      <p:sp>
        <p:nvSpPr>
          <p:cNvPr id="5" name="TextBox 4">
            <a:extLst>
              <a:ext uri="{FF2B5EF4-FFF2-40B4-BE49-F238E27FC236}">
                <a16:creationId xmlns:a16="http://schemas.microsoft.com/office/drawing/2014/main" id="{2EB15E6C-85A7-8C46-8FF1-AC77B353772A}"/>
              </a:ext>
            </a:extLst>
          </p:cNvPr>
          <p:cNvSpPr txBox="1"/>
          <p:nvPr/>
        </p:nvSpPr>
        <p:spPr>
          <a:xfrm>
            <a:off x="455613" y="1150389"/>
            <a:ext cx="2820987" cy="4154984"/>
          </a:xfrm>
          <a:prstGeom prst="rect">
            <a:avLst/>
          </a:prstGeom>
          <a:noFill/>
        </p:spPr>
        <p:txBody>
          <a:bodyPr wrap="square" rtlCol="0">
            <a:spAutoFit/>
          </a:bodyPr>
          <a:lstStyle/>
          <a:p>
            <a:pPr marL="342900" indent="-342900">
              <a:buFont typeface="Arial" panose="020B0604020202020204" pitchFamily="34" charset="0"/>
              <a:buChar char="•"/>
            </a:pPr>
            <a:r>
              <a:rPr lang="en-US" dirty="0"/>
              <a:t>Prosthetic gait doesn’t allow for plantarflexion past neutral</a:t>
            </a:r>
          </a:p>
          <a:p>
            <a:endParaRPr lang="en-US" dirty="0"/>
          </a:p>
          <a:p>
            <a:pPr marL="342900" indent="-342900">
              <a:buFont typeface="Arial" panose="020B0604020202020204" pitchFamily="34" charset="0"/>
              <a:buChar char="•"/>
            </a:pPr>
            <a:r>
              <a:rPr lang="en-US" dirty="0"/>
              <a:t>Knee joint center originally hypothesized to drop along with shank over-rotation</a:t>
            </a:r>
          </a:p>
        </p:txBody>
      </p:sp>
      <p:pic>
        <p:nvPicPr>
          <p:cNvPr id="7" name="Picture 3" descr="page26image3806464">
            <a:extLst>
              <a:ext uri="{FF2B5EF4-FFF2-40B4-BE49-F238E27FC236}">
                <a16:creationId xmlns:a16="http://schemas.microsoft.com/office/drawing/2014/main" id="{1C188AF2-7AE0-3D4A-8D0A-0FE54186BC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397"/>
          <a:stretch/>
        </p:blipFill>
        <p:spPr bwMode="auto">
          <a:xfrm>
            <a:off x="3810000" y="1007219"/>
            <a:ext cx="4872038" cy="37863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B9D9880-4A8F-4748-AF54-7ABBF189A003}"/>
              </a:ext>
            </a:extLst>
          </p:cNvPr>
          <p:cNvSpPr/>
          <p:nvPr/>
        </p:nvSpPr>
        <p:spPr>
          <a:xfrm>
            <a:off x="3810000" y="4793606"/>
            <a:ext cx="4872038" cy="1015663"/>
          </a:xfrm>
          <a:prstGeom prst="rect">
            <a:avLst/>
          </a:prstGeom>
        </p:spPr>
        <p:txBody>
          <a:bodyPr wrap="square">
            <a:spAutoFit/>
          </a:bodyPr>
          <a:lstStyle/>
          <a:p>
            <a:r>
              <a:rPr lang="en-US" sz="1200" dirty="0"/>
              <a:t>Figure 4. Predicted sagittal plane shank trajectory during stance with ankle plantar flexion restricted past neutral in typical gait (Pollen, 2015). </a:t>
            </a:r>
          </a:p>
          <a:p>
            <a:endParaRPr lang="en-US" dirty="0"/>
          </a:p>
        </p:txBody>
      </p:sp>
    </p:spTree>
    <p:extLst>
      <p:ext uri="{BB962C8B-B14F-4D97-AF65-F5344CB8AC3E}">
        <p14:creationId xmlns:p14="http://schemas.microsoft.com/office/powerpoint/2010/main" val="13682287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itle 1"/>
          <p:cNvSpPr txBox="1">
            <a:spLocks/>
          </p:cNvSpPr>
          <p:nvPr/>
        </p:nvSpPr>
        <p:spPr>
          <a:xfrm>
            <a:off x="455613" y="76200"/>
            <a:ext cx="8226425" cy="1077218"/>
          </a:xfrm>
          <a:prstGeom prst="rect">
            <a:avLst/>
          </a:prstGeom>
        </p:spPr>
        <p:txBody>
          <a:bodyPr/>
          <a:lstStyle>
            <a:lvl1pPr algn="ctr" rtl="0" eaLnBrk="0" fontAlgn="base" hangingPunct="0">
              <a:spcBef>
                <a:spcPct val="0"/>
              </a:spcBef>
              <a:spcAft>
                <a:spcPct val="0"/>
              </a:spcAft>
              <a:defRPr sz="3200" b="1">
                <a:solidFill>
                  <a:srgbClr val="003C96"/>
                </a:solidFill>
                <a:latin typeface="+mj-lt"/>
                <a:ea typeface="+mj-ea"/>
                <a:cs typeface="ＭＳ Ｐゴシック" charset="0"/>
              </a:defRPr>
            </a:lvl1pPr>
            <a:lvl2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2"/>
                </a:solidFill>
                <a:latin typeface="Arial" charset="0"/>
                <a:ea typeface="ＭＳ Ｐゴシック" charset="0"/>
              </a:defRPr>
            </a:lvl6pPr>
            <a:lvl7pPr marL="914400" algn="ctr" rtl="0" fontAlgn="base">
              <a:spcBef>
                <a:spcPct val="0"/>
              </a:spcBef>
              <a:spcAft>
                <a:spcPct val="0"/>
              </a:spcAft>
              <a:defRPr sz="2800" b="1">
                <a:solidFill>
                  <a:schemeClr val="tx2"/>
                </a:solidFill>
                <a:latin typeface="Arial" charset="0"/>
                <a:ea typeface="ＭＳ Ｐゴシック" charset="0"/>
              </a:defRPr>
            </a:lvl7pPr>
            <a:lvl8pPr marL="1371600" algn="ctr" rtl="0" fontAlgn="base">
              <a:spcBef>
                <a:spcPct val="0"/>
              </a:spcBef>
              <a:spcAft>
                <a:spcPct val="0"/>
              </a:spcAft>
              <a:defRPr sz="2800" b="1">
                <a:solidFill>
                  <a:schemeClr val="tx2"/>
                </a:solidFill>
                <a:latin typeface="Arial" charset="0"/>
                <a:ea typeface="ＭＳ Ｐゴシック" charset="0"/>
              </a:defRPr>
            </a:lvl8pPr>
            <a:lvl9pPr marL="1828800" algn="ctr" rtl="0" fontAlgn="base">
              <a:spcBef>
                <a:spcPct val="0"/>
              </a:spcBef>
              <a:spcAft>
                <a:spcPct val="0"/>
              </a:spcAft>
              <a:defRPr sz="2800" b="1">
                <a:solidFill>
                  <a:schemeClr val="tx2"/>
                </a:solidFill>
                <a:latin typeface="Arial" charset="0"/>
                <a:ea typeface="ＭＳ Ｐゴシック" charset="0"/>
              </a:defRPr>
            </a:lvl9pPr>
          </a:lstStyle>
          <a:p>
            <a:r>
              <a:rPr lang="en-US" kern="0" dirty="0"/>
              <a:t>Initial Findings</a:t>
            </a:r>
          </a:p>
        </p:txBody>
      </p:sp>
      <p:sp>
        <p:nvSpPr>
          <p:cNvPr id="5" name="TextBox 4">
            <a:extLst>
              <a:ext uri="{FF2B5EF4-FFF2-40B4-BE49-F238E27FC236}">
                <a16:creationId xmlns:a16="http://schemas.microsoft.com/office/drawing/2014/main" id="{2EB15E6C-85A7-8C46-8FF1-AC77B353772A}"/>
              </a:ext>
            </a:extLst>
          </p:cNvPr>
          <p:cNvSpPr txBox="1"/>
          <p:nvPr/>
        </p:nvSpPr>
        <p:spPr>
          <a:xfrm>
            <a:off x="455613" y="838200"/>
            <a:ext cx="2820987" cy="5262979"/>
          </a:xfrm>
          <a:prstGeom prst="rect">
            <a:avLst/>
          </a:prstGeom>
          <a:noFill/>
        </p:spPr>
        <p:txBody>
          <a:bodyPr wrap="square" rtlCol="0">
            <a:spAutoFit/>
          </a:bodyPr>
          <a:lstStyle/>
          <a:p>
            <a:pPr marL="342900" indent="-342900">
              <a:buFont typeface="Arial" panose="020B0604020202020204" pitchFamily="34" charset="0"/>
              <a:buChar char="•"/>
            </a:pPr>
            <a:r>
              <a:rPr lang="en-US" dirty="0"/>
              <a:t>Initial findings showed little drop in knee joint center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Hypothesized that stance phase terminated early  by user</a:t>
            </a:r>
          </a:p>
          <a:p>
            <a:endParaRPr lang="en-US" dirty="0"/>
          </a:p>
          <a:p>
            <a:pPr marL="342900" indent="-342900">
              <a:buFont typeface="Arial" panose="020B0604020202020204" pitchFamily="34" charset="0"/>
              <a:buChar char="•"/>
            </a:pPr>
            <a:r>
              <a:rPr lang="en-US" dirty="0"/>
              <a:t>Small sample size limits power of study</a:t>
            </a:r>
          </a:p>
        </p:txBody>
      </p:sp>
      <p:sp>
        <p:nvSpPr>
          <p:cNvPr id="2" name="Rectangle 1">
            <a:extLst>
              <a:ext uri="{FF2B5EF4-FFF2-40B4-BE49-F238E27FC236}">
                <a16:creationId xmlns:a16="http://schemas.microsoft.com/office/drawing/2014/main" id="{0B9D9880-4A8F-4748-AF54-7ABBF189A003}"/>
              </a:ext>
            </a:extLst>
          </p:cNvPr>
          <p:cNvSpPr/>
          <p:nvPr/>
        </p:nvSpPr>
        <p:spPr>
          <a:xfrm>
            <a:off x="3810000" y="4793606"/>
            <a:ext cx="4872038" cy="646331"/>
          </a:xfrm>
          <a:prstGeom prst="rect">
            <a:avLst/>
          </a:prstGeom>
        </p:spPr>
        <p:txBody>
          <a:bodyPr wrap="square">
            <a:spAutoFit/>
          </a:bodyPr>
          <a:lstStyle/>
          <a:p>
            <a:r>
              <a:rPr lang="en-US" sz="1200" dirty="0"/>
              <a:t>Figure 5. Predicted sagittal plane shank trajectory during stance with ankle plantar flexion restricted past neutral in typical gait (</a:t>
            </a:r>
            <a:r>
              <a:rPr lang="en-US" sz="1200" dirty="0">
                <a:latin typeface="Arial" panose="020B0604020202020204" pitchFamily="34" charset="0"/>
                <a:cs typeface="Arial" panose="020B0604020202020204" pitchFamily="34" charset="0"/>
              </a:rPr>
              <a:t>Kolbeinsdóttir, 2018</a:t>
            </a:r>
            <a:r>
              <a:rPr lang="en-US" sz="1200" dirty="0"/>
              <a:t>). </a:t>
            </a:r>
          </a:p>
        </p:txBody>
      </p:sp>
      <p:pic>
        <p:nvPicPr>
          <p:cNvPr id="6" name="Picture 1" descr="page35image1794656">
            <a:extLst>
              <a:ext uri="{FF2B5EF4-FFF2-40B4-BE49-F238E27FC236}">
                <a16:creationId xmlns:a16="http://schemas.microsoft.com/office/drawing/2014/main" id="{17141CEA-00BC-0145-B773-0DDC69A05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482" y="838200"/>
            <a:ext cx="4843073" cy="385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48040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6406" y="1526738"/>
            <a:ext cx="8231188" cy="1569660"/>
          </a:xfrm>
          <a:prstGeom prst="rect">
            <a:avLst/>
          </a:prstGeom>
          <a:noFill/>
          <a:ln>
            <a:noFill/>
          </a:ln>
        </p:spPr>
        <p:txBody>
          <a:bodyPr wrap="square" rtlCol="0">
            <a:spAutoFit/>
          </a:bodyPr>
          <a:lstStyle/>
          <a:p>
            <a:pPr algn="ctr"/>
            <a:r>
              <a:rPr lang="en-US" b="1" dirty="0">
                <a:solidFill>
                  <a:srgbClr val="003681"/>
                </a:solidFill>
              </a:rPr>
              <a:t>Prosthetic users terminate stance phase early to prevent excessive shank rotation and the lowering of the shank’s proximal end; showing similar results to the initial findings. </a:t>
            </a:r>
          </a:p>
        </p:txBody>
      </p:sp>
      <p:sp>
        <p:nvSpPr>
          <p:cNvPr id="12" name="TextBox 11"/>
          <p:cNvSpPr txBox="1"/>
          <p:nvPr/>
        </p:nvSpPr>
        <p:spPr>
          <a:xfrm>
            <a:off x="225425" y="3731328"/>
            <a:ext cx="8686799" cy="1200329"/>
          </a:xfrm>
          <a:prstGeom prst="rect">
            <a:avLst/>
          </a:prstGeom>
          <a:noFill/>
          <a:ln>
            <a:solidFill>
              <a:schemeClr val="tx1"/>
            </a:solidFill>
          </a:ln>
        </p:spPr>
        <p:txBody>
          <a:bodyPr wrap="square" rtlCol="0">
            <a:spAutoFit/>
          </a:bodyPr>
          <a:lstStyle/>
          <a:p>
            <a:pPr algn="ctr"/>
            <a:r>
              <a:rPr lang="en-US" b="1" dirty="0"/>
              <a:t>Goal: Understand prosthetic gait in order to enable prosthetic users to maintain the shank’s horizontal trajectory and lead to a more symmetric gait.</a:t>
            </a:r>
          </a:p>
        </p:txBody>
      </p:sp>
      <p:sp>
        <p:nvSpPr>
          <p:cNvPr id="14" name="Title 1"/>
          <p:cNvSpPr txBox="1">
            <a:spLocks/>
          </p:cNvSpPr>
          <p:nvPr/>
        </p:nvSpPr>
        <p:spPr>
          <a:xfrm>
            <a:off x="455613" y="76200"/>
            <a:ext cx="8226425" cy="584775"/>
          </a:xfrm>
          <a:prstGeom prst="rect">
            <a:avLst/>
          </a:prstGeom>
        </p:spPr>
        <p:txBody>
          <a:bodyPr/>
          <a:lstStyle>
            <a:lvl1pPr algn="ctr" rtl="0" eaLnBrk="0" fontAlgn="base" hangingPunct="0">
              <a:spcBef>
                <a:spcPct val="0"/>
              </a:spcBef>
              <a:spcAft>
                <a:spcPct val="0"/>
              </a:spcAft>
              <a:defRPr sz="3200" b="1">
                <a:solidFill>
                  <a:srgbClr val="003C96"/>
                </a:solidFill>
                <a:latin typeface="+mj-lt"/>
                <a:ea typeface="+mj-ea"/>
                <a:cs typeface="ＭＳ Ｐゴシック" charset="0"/>
              </a:defRPr>
            </a:lvl1pPr>
            <a:lvl2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2"/>
                </a:solidFill>
                <a:latin typeface="Arial" charset="0"/>
                <a:ea typeface="ＭＳ Ｐゴシック" charset="0"/>
              </a:defRPr>
            </a:lvl6pPr>
            <a:lvl7pPr marL="914400" algn="ctr" rtl="0" fontAlgn="base">
              <a:spcBef>
                <a:spcPct val="0"/>
              </a:spcBef>
              <a:spcAft>
                <a:spcPct val="0"/>
              </a:spcAft>
              <a:defRPr sz="2800" b="1">
                <a:solidFill>
                  <a:schemeClr val="tx2"/>
                </a:solidFill>
                <a:latin typeface="Arial" charset="0"/>
                <a:ea typeface="ＭＳ Ｐゴシック" charset="0"/>
              </a:defRPr>
            </a:lvl7pPr>
            <a:lvl8pPr marL="1371600" algn="ctr" rtl="0" fontAlgn="base">
              <a:spcBef>
                <a:spcPct val="0"/>
              </a:spcBef>
              <a:spcAft>
                <a:spcPct val="0"/>
              </a:spcAft>
              <a:defRPr sz="2800" b="1">
                <a:solidFill>
                  <a:schemeClr val="tx2"/>
                </a:solidFill>
                <a:latin typeface="Arial" charset="0"/>
                <a:ea typeface="ＭＳ Ｐゴシック" charset="0"/>
              </a:defRPr>
            </a:lvl8pPr>
            <a:lvl9pPr marL="1828800" algn="ctr" rtl="0" fontAlgn="base">
              <a:spcBef>
                <a:spcPct val="0"/>
              </a:spcBef>
              <a:spcAft>
                <a:spcPct val="0"/>
              </a:spcAft>
              <a:defRPr sz="2800" b="1">
                <a:solidFill>
                  <a:schemeClr val="tx2"/>
                </a:solidFill>
                <a:latin typeface="Arial" charset="0"/>
                <a:ea typeface="ＭＳ Ｐゴシック" charset="0"/>
              </a:defRPr>
            </a:lvl9pPr>
          </a:lstStyle>
          <a:p>
            <a:r>
              <a:rPr lang="en-US" kern="0"/>
              <a:t>Hypothesis</a:t>
            </a:r>
            <a:endParaRPr lang="en-US" kern="0" dirty="0"/>
          </a:p>
        </p:txBody>
      </p:sp>
    </p:spTree>
    <p:extLst>
      <p:ext uri="{BB962C8B-B14F-4D97-AF65-F5344CB8AC3E}">
        <p14:creationId xmlns:p14="http://schemas.microsoft.com/office/powerpoint/2010/main" val="145077519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382587" y="76200"/>
            <a:ext cx="8226425" cy="1077218"/>
          </a:xfrm>
          <a:prstGeom prst="rect">
            <a:avLst/>
          </a:prstGeom>
        </p:spPr>
        <p:txBody>
          <a:bodyPr/>
          <a:lstStyle>
            <a:lvl1pPr algn="ctr" rtl="0" eaLnBrk="0" fontAlgn="base" hangingPunct="0">
              <a:spcBef>
                <a:spcPct val="0"/>
              </a:spcBef>
              <a:spcAft>
                <a:spcPct val="0"/>
              </a:spcAft>
              <a:defRPr sz="3200" b="1">
                <a:solidFill>
                  <a:srgbClr val="003C96"/>
                </a:solidFill>
                <a:latin typeface="+mj-lt"/>
                <a:ea typeface="+mj-ea"/>
                <a:cs typeface="ＭＳ Ｐゴシック" charset="0"/>
              </a:defRPr>
            </a:lvl1pPr>
            <a:lvl2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2"/>
                </a:solidFill>
                <a:latin typeface="Arial" charset="0"/>
                <a:ea typeface="ＭＳ Ｐゴシック" charset="0"/>
              </a:defRPr>
            </a:lvl6pPr>
            <a:lvl7pPr marL="914400" algn="ctr" rtl="0" fontAlgn="base">
              <a:spcBef>
                <a:spcPct val="0"/>
              </a:spcBef>
              <a:spcAft>
                <a:spcPct val="0"/>
              </a:spcAft>
              <a:defRPr sz="2800" b="1">
                <a:solidFill>
                  <a:schemeClr val="tx2"/>
                </a:solidFill>
                <a:latin typeface="Arial" charset="0"/>
                <a:ea typeface="ＭＳ Ｐゴシック" charset="0"/>
              </a:defRPr>
            </a:lvl7pPr>
            <a:lvl8pPr marL="1371600" algn="ctr" rtl="0" fontAlgn="base">
              <a:spcBef>
                <a:spcPct val="0"/>
              </a:spcBef>
              <a:spcAft>
                <a:spcPct val="0"/>
              </a:spcAft>
              <a:defRPr sz="2800" b="1">
                <a:solidFill>
                  <a:schemeClr val="tx2"/>
                </a:solidFill>
                <a:latin typeface="Arial" charset="0"/>
                <a:ea typeface="ＭＳ Ｐゴシック" charset="0"/>
              </a:defRPr>
            </a:lvl8pPr>
            <a:lvl9pPr marL="1828800" algn="ctr" rtl="0" fontAlgn="base">
              <a:spcBef>
                <a:spcPct val="0"/>
              </a:spcBef>
              <a:spcAft>
                <a:spcPct val="0"/>
              </a:spcAft>
              <a:defRPr sz="2800" b="1">
                <a:solidFill>
                  <a:schemeClr val="tx2"/>
                </a:solidFill>
                <a:latin typeface="Arial" charset="0"/>
                <a:ea typeface="ＭＳ Ｐゴシック" charset="0"/>
              </a:defRPr>
            </a:lvl9pPr>
          </a:lstStyle>
          <a:p>
            <a:r>
              <a:rPr lang="en-US" kern="0" dirty="0"/>
              <a:t>Visual 3D</a:t>
            </a:r>
          </a:p>
        </p:txBody>
      </p:sp>
      <p:pic>
        <p:nvPicPr>
          <p:cNvPr id="113" name="Content Placeholder 4">
            <a:extLst>
              <a:ext uri="{FF2B5EF4-FFF2-40B4-BE49-F238E27FC236}">
                <a16:creationId xmlns:a16="http://schemas.microsoft.com/office/drawing/2014/main" id="{B79E41EA-7B2F-B44B-8031-988B9C775C7B}"/>
              </a:ext>
            </a:extLst>
          </p:cNvPr>
          <p:cNvPicPr>
            <a:picLocks noChangeAspect="1"/>
          </p:cNvPicPr>
          <p:nvPr/>
        </p:nvPicPr>
        <p:blipFill rotWithShape="1">
          <a:blip r:embed="rId3"/>
          <a:srcRect l="9873" t="11605" r="51647" b="15117"/>
          <a:stretch/>
        </p:blipFill>
        <p:spPr>
          <a:xfrm>
            <a:off x="3479450" y="1153418"/>
            <a:ext cx="5216730" cy="3352800"/>
          </a:xfrm>
          <a:prstGeom prst="rect">
            <a:avLst/>
          </a:prstGeom>
        </p:spPr>
      </p:pic>
      <p:sp>
        <p:nvSpPr>
          <p:cNvPr id="3" name="Rectangle 2">
            <a:extLst>
              <a:ext uri="{FF2B5EF4-FFF2-40B4-BE49-F238E27FC236}">
                <a16:creationId xmlns:a16="http://schemas.microsoft.com/office/drawing/2014/main" id="{93AF29C3-851B-9648-B860-FB7C386E8A4C}"/>
              </a:ext>
            </a:extLst>
          </p:cNvPr>
          <p:cNvSpPr/>
          <p:nvPr/>
        </p:nvSpPr>
        <p:spPr>
          <a:xfrm>
            <a:off x="3479450" y="4648200"/>
            <a:ext cx="5216730" cy="461665"/>
          </a:xfrm>
          <a:prstGeom prst="rect">
            <a:avLst/>
          </a:prstGeom>
        </p:spPr>
        <p:txBody>
          <a:bodyPr wrap="square">
            <a:spAutoFit/>
          </a:bodyPr>
          <a:lstStyle/>
          <a:p>
            <a:r>
              <a:rPr lang="en-US" sz="1200" dirty="0"/>
              <a:t>Figure 6. Dynamic model in Visual 3D, marking gait events for each of the four rockers.</a:t>
            </a:r>
          </a:p>
        </p:txBody>
      </p:sp>
      <p:sp>
        <p:nvSpPr>
          <p:cNvPr id="4" name="TextBox 3">
            <a:extLst>
              <a:ext uri="{FF2B5EF4-FFF2-40B4-BE49-F238E27FC236}">
                <a16:creationId xmlns:a16="http://schemas.microsoft.com/office/drawing/2014/main" id="{A42A3534-BB4B-5E4A-A2DE-2009F89ED29C}"/>
              </a:ext>
            </a:extLst>
          </p:cNvPr>
          <p:cNvSpPr txBox="1"/>
          <p:nvPr/>
        </p:nvSpPr>
        <p:spPr>
          <a:xfrm>
            <a:off x="765607" y="1153418"/>
            <a:ext cx="2330824" cy="3785652"/>
          </a:xfrm>
          <a:prstGeom prst="rect">
            <a:avLst/>
          </a:prstGeom>
          <a:noFill/>
        </p:spPr>
        <p:txBody>
          <a:bodyPr wrap="square" rtlCol="0">
            <a:spAutoFit/>
          </a:bodyPr>
          <a:lstStyle/>
          <a:p>
            <a:pPr marL="342900" indent="-342900">
              <a:buFont typeface="Arial" panose="020B0604020202020204" pitchFamily="34" charset="0"/>
              <a:buChar char="•"/>
            </a:pPr>
            <a:r>
              <a:rPr lang="en-US" dirty="0"/>
              <a:t>Motion capture files analyzed in Visual 3D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Gait events mark beginning and end of each rocker</a:t>
            </a:r>
          </a:p>
        </p:txBody>
      </p:sp>
    </p:spTree>
    <p:extLst>
      <p:ext uri="{BB962C8B-B14F-4D97-AF65-F5344CB8AC3E}">
        <p14:creationId xmlns:p14="http://schemas.microsoft.com/office/powerpoint/2010/main" val="39576029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a:xfrm>
            <a:off x="382587" y="76200"/>
            <a:ext cx="8226425" cy="1077218"/>
          </a:xfrm>
          <a:prstGeom prst="rect">
            <a:avLst/>
          </a:prstGeom>
        </p:spPr>
        <p:txBody>
          <a:bodyPr/>
          <a:lstStyle>
            <a:lvl1pPr algn="ctr" rtl="0" eaLnBrk="0" fontAlgn="base" hangingPunct="0">
              <a:spcBef>
                <a:spcPct val="0"/>
              </a:spcBef>
              <a:spcAft>
                <a:spcPct val="0"/>
              </a:spcAft>
              <a:defRPr sz="3200" b="1">
                <a:solidFill>
                  <a:srgbClr val="003C96"/>
                </a:solidFill>
                <a:latin typeface="+mj-lt"/>
                <a:ea typeface="+mj-ea"/>
                <a:cs typeface="ＭＳ Ｐゴシック" charset="0"/>
              </a:defRPr>
            </a:lvl1pPr>
            <a:lvl2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a:solidFill>
                  <a:srgbClr val="003C96"/>
                </a:solidFill>
                <a:latin typeface="Arial" charset="0"/>
                <a:ea typeface="ＭＳ Ｐゴシック" charset="0"/>
                <a:cs typeface="ＭＳ Ｐゴシック" charset="0"/>
              </a:defRPr>
            </a:lvl5pPr>
            <a:lvl6pPr marL="457200" algn="ctr" rtl="0" fontAlgn="base">
              <a:spcBef>
                <a:spcPct val="0"/>
              </a:spcBef>
              <a:spcAft>
                <a:spcPct val="0"/>
              </a:spcAft>
              <a:defRPr sz="2800" b="1">
                <a:solidFill>
                  <a:schemeClr val="tx2"/>
                </a:solidFill>
                <a:latin typeface="Arial" charset="0"/>
                <a:ea typeface="ＭＳ Ｐゴシック" charset="0"/>
              </a:defRPr>
            </a:lvl6pPr>
            <a:lvl7pPr marL="914400" algn="ctr" rtl="0" fontAlgn="base">
              <a:spcBef>
                <a:spcPct val="0"/>
              </a:spcBef>
              <a:spcAft>
                <a:spcPct val="0"/>
              </a:spcAft>
              <a:defRPr sz="2800" b="1">
                <a:solidFill>
                  <a:schemeClr val="tx2"/>
                </a:solidFill>
                <a:latin typeface="Arial" charset="0"/>
                <a:ea typeface="ＭＳ Ｐゴシック" charset="0"/>
              </a:defRPr>
            </a:lvl7pPr>
            <a:lvl8pPr marL="1371600" algn="ctr" rtl="0" fontAlgn="base">
              <a:spcBef>
                <a:spcPct val="0"/>
              </a:spcBef>
              <a:spcAft>
                <a:spcPct val="0"/>
              </a:spcAft>
              <a:defRPr sz="2800" b="1">
                <a:solidFill>
                  <a:schemeClr val="tx2"/>
                </a:solidFill>
                <a:latin typeface="Arial" charset="0"/>
                <a:ea typeface="ＭＳ Ｐゴシック" charset="0"/>
              </a:defRPr>
            </a:lvl8pPr>
            <a:lvl9pPr marL="1828800" algn="ctr" rtl="0" fontAlgn="base">
              <a:spcBef>
                <a:spcPct val="0"/>
              </a:spcBef>
              <a:spcAft>
                <a:spcPct val="0"/>
              </a:spcAft>
              <a:defRPr sz="2800" b="1">
                <a:solidFill>
                  <a:schemeClr val="tx2"/>
                </a:solidFill>
                <a:latin typeface="Arial" charset="0"/>
                <a:ea typeface="ＭＳ Ｐゴシック" charset="0"/>
              </a:defRPr>
            </a:lvl9pPr>
          </a:lstStyle>
          <a:p>
            <a:r>
              <a:rPr lang="en-US" kern="0" dirty="0"/>
              <a:t>Results</a:t>
            </a:r>
          </a:p>
        </p:txBody>
      </p:sp>
      <p:sp>
        <p:nvSpPr>
          <p:cNvPr id="3" name="Rectangle 2">
            <a:extLst>
              <a:ext uri="{FF2B5EF4-FFF2-40B4-BE49-F238E27FC236}">
                <a16:creationId xmlns:a16="http://schemas.microsoft.com/office/drawing/2014/main" id="{93AF29C3-851B-9648-B860-FB7C386E8A4C}"/>
              </a:ext>
            </a:extLst>
          </p:cNvPr>
          <p:cNvSpPr/>
          <p:nvPr/>
        </p:nvSpPr>
        <p:spPr>
          <a:xfrm>
            <a:off x="3479450" y="4648200"/>
            <a:ext cx="5216730" cy="461665"/>
          </a:xfrm>
          <a:prstGeom prst="rect">
            <a:avLst/>
          </a:prstGeom>
        </p:spPr>
        <p:txBody>
          <a:bodyPr wrap="square">
            <a:spAutoFit/>
          </a:bodyPr>
          <a:lstStyle/>
          <a:p>
            <a:r>
              <a:rPr lang="en-US" sz="1200" dirty="0"/>
              <a:t>Figure 7. Proximal end position of the shank in the z-axis over a full gait cycle</a:t>
            </a:r>
          </a:p>
        </p:txBody>
      </p:sp>
      <p:sp>
        <p:nvSpPr>
          <p:cNvPr id="4" name="TextBox 3">
            <a:extLst>
              <a:ext uri="{FF2B5EF4-FFF2-40B4-BE49-F238E27FC236}">
                <a16:creationId xmlns:a16="http://schemas.microsoft.com/office/drawing/2014/main" id="{A42A3534-BB4B-5E4A-A2DE-2009F89ED29C}"/>
              </a:ext>
            </a:extLst>
          </p:cNvPr>
          <p:cNvSpPr txBox="1"/>
          <p:nvPr/>
        </p:nvSpPr>
        <p:spPr>
          <a:xfrm>
            <a:off x="765607" y="1153418"/>
            <a:ext cx="2330824"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t>Proximal end position of the shank in the z-axis shown to be horizontal in most cases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Cases showing drop in proximal end position possibly due to differences in prosthetic device</a:t>
            </a:r>
          </a:p>
        </p:txBody>
      </p:sp>
      <p:pic>
        <p:nvPicPr>
          <p:cNvPr id="6" name="Content Placeholder 4">
            <a:extLst>
              <a:ext uri="{FF2B5EF4-FFF2-40B4-BE49-F238E27FC236}">
                <a16:creationId xmlns:a16="http://schemas.microsoft.com/office/drawing/2014/main" id="{9B16AF49-D54E-DF49-BAF9-0D96194791B5}"/>
              </a:ext>
            </a:extLst>
          </p:cNvPr>
          <p:cNvPicPr>
            <a:picLocks noChangeAspect="1"/>
          </p:cNvPicPr>
          <p:nvPr/>
        </p:nvPicPr>
        <p:blipFill rotWithShape="1">
          <a:blip r:embed="rId3"/>
          <a:srcRect l="33303" r="33394"/>
          <a:stretch/>
        </p:blipFill>
        <p:spPr>
          <a:xfrm>
            <a:off x="3479450" y="1148936"/>
            <a:ext cx="5216730" cy="3146019"/>
          </a:xfrm>
          <a:prstGeom prst="rect">
            <a:avLst/>
          </a:prstGeom>
        </p:spPr>
      </p:pic>
    </p:spTree>
    <p:extLst>
      <p:ext uri="{BB962C8B-B14F-4D97-AF65-F5344CB8AC3E}">
        <p14:creationId xmlns:p14="http://schemas.microsoft.com/office/powerpoint/2010/main" val="1817071113"/>
      </p:ext>
    </p:extLst>
  </p:cSld>
  <p:clrMapOvr>
    <a:masterClrMapping/>
  </p:clrMapOvr>
  <p:transition spd="med"/>
</p:sld>
</file>

<file path=ppt/theme/theme1.xml><?xml version="1.0" encoding="utf-8"?>
<a:theme xmlns:a="http://schemas.openxmlformats.org/drawingml/2006/main" name="nanotec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anotech template">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anotech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notech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notech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notech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notech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notech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notech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59246</TotalTime>
  <Words>735</Words>
  <Application>Microsoft Macintosh PowerPoint</Application>
  <PresentationFormat>Letter Paper (8.5x11 in)</PresentationFormat>
  <Paragraphs>70</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ＭＳ Ｐゴシック</vt:lpstr>
      <vt:lpstr>Arial</vt:lpstr>
      <vt:lpstr>Times New Roman</vt:lpstr>
      <vt:lpstr>nanotech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Northwestern University</Company>
  <LinksUpToDate>false</LinksUpToDate>
  <SharedDoc>false</SharedDoc>
  <HyperlinkBase/>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nrosi</dc:creator>
  <cp:keywords/>
  <dc:description/>
  <cp:lastModifiedBy>Poindexter, Christian Scott</cp:lastModifiedBy>
  <cp:revision>469</cp:revision>
  <dcterms:created xsi:type="dcterms:W3CDTF">2003-10-17T15:05:14Z</dcterms:created>
  <dcterms:modified xsi:type="dcterms:W3CDTF">2018-07-20T20:21:24Z</dcterms:modified>
  <cp:category/>
</cp:coreProperties>
</file>