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4" r:id="rId7"/>
    <p:sldId id="262" r:id="rId8"/>
    <p:sldId id="263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633"/>
  </p:normalViewPr>
  <p:slideViewPr>
    <p:cSldViewPr snapToGrid="0" snapToObjects="1">
      <p:cViewPr varScale="1">
        <p:scale>
          <a:sx n="90" d="100"/>
          <a:sy n="90" d="100"/>
        </p:scale>
        <p:origin x="89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8/5/18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E22F4-75B9-604A-A5FD-8CF89B5FAA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James, the Brother of Jesus Versus Saint Paul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421147-72AC-894F-B88B-88620AB1C1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Summer Fellows Project 2018 </a:t>
            </a:r>
          </a:p>
          <a:p>
            <a:r>
              <a:rPr lang="en-US" dirty="0"/>
              <a:t>By: Elizabeth Fleischer</a:t>
            </a:r>
          </a:p>
          <a:p>
            <a:r>
              <a:rPr lang="en-US" dirty="0"/>
              <a:t>Working under Alan Fox, Philosophy </a:t>
            </a:r>
          </a:p>
        </p:txBody>
      </p:sp>
    </p:spTree>
    <p:extLst>
      <p:ext uri="{BB962C8B-B14F-4D97-AF65-F5344CB8AC3E}">
        <p14:creationId xmlns:p14="http://schemas.microsoft.com/office/powerpoint/2010/main" val="35593042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B4BB1-7755-264E-B2CA-9DD6DC387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6: Why James is no longer “Important”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DB9FF-33EC-6D43-8567-B0492BFA0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James the </a:t>
            </a:r>
            <a:r>
              <a:rPr lang="en-US" dirty="0" err="1"/>
              <a:t>Just’s</a:t>
            </a:r>
            <a:r>
              <a:rPr lang="en-US" dirty="0"/>
              <a:t> version of “Christianity” was a sect of :ate Second Temple Judaism </a:t>
            </a:r>
          </a:p>
          <a:p>
            <a:r>
              <a:rPr lang="en-US" dirty="0"/>
              <a:t>Thus after his death in 62 CE and the destruction of the temple in 70 CE, the center of his Christianity was destroyed</a:t>
            </a:r>
          </a:p>
          <a:p>
            <a:r>
              <a:rPr lang="en-US" dirty="0"/>
              <a:t>“Jewish-Christians” were scattered throughout the world and never had another central community like Jerusalem</a:t>
            </a:r>
          </a:p>
          <a:p>
            <a:r>
              <a:rPr lang="en-US" dirty="0"/>
              <a:t>The Christ-movement became more and more popular in Gentile nations</a:t>
            </a:r>
          </a:p>
          <a:p>
            <a:r>
              <a:rPr lang="en-US" dirty="0"/>
              <a:t>The Jewish Christians were eventually viewed as heretics by the developing Gentile Churches</a:t>
            </a:r>
          </a:p>
          <a:p>
            <a:r>
              <a:rPr lang="en-US" dirty="0"/>
              <a:t>James is pushed in the background for the sake of the Apostles to the Gentiles: Paul</a:t>
            </a:r>
          </a:p>
        </p:txBody>
      </p:sp>
    </p:spTree>
    <p:extLst>
      <p:ext uri="{BB962C8B-B14F-4D97-AF65-F5344CB8AC3E}">
        <p14:creationId xmlns:p14="http://schemas.microsoft.com/office/powerpoint/2010/main" val="1163958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12A90-CF3A-614F-9A41-5BA8916A7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446088"/>
            <a:ext cx="6211888" cy="976312"/>
          </a:xfrm>
        </p:spPr>
        <p:txBody>
          <a:bodyPr>
            <a:normAutofit/>
          </a:bodyPr>
          <a:lstStyle/>
          <a:p>
            <a:r>
              <a:rPr lang="en-US" sz="2600" dirty="0"/>
              <a:t>Summer Fellows Project 2018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8C84D-2867-BA49-9248-598EAAC025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my project this summer, I worked on my undergraduate thesis on the historical rivalry between James, the brother of Jesus and Saint Paul. I will graduate in December of 2018. Thus the lions’ share of my work this summer was finishing up my research and organizing and outlining my argument. </a:t>
            </a:r>
          </a:p>
          <a:p>
            <a:r>
              <a:rPr lang="en-US" dirty="0"/>
              <a:t>Below I will provide a brief outline of each chapter of my thesis and include a abbreviated bibliography.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E0C9E3-BD26-6846-8144-3A05324608B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I worked under Alan Fox, a professor of Philosophy who is also my primary thesis reader. </a:t>
            </a:r>
          </a:p>
        </p:txBody>
      </p:sp>
    </p:spTree>
    <p:extLst>
      <p:ext uri="{BB962C8B-B14F-4D97-AF65-F5344CB8AC3E}">
        <p14:creationId xmlns:p14="http://schemas.microsoft.com/office/powerpoint/2010/main" val="3721682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B3E7D-B47A-434F-8A38-7BB03651A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1: Who was James, the brother of Jesus?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569FBE-BB88-8F4C-9C8F-0C4A42577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James’s relationship with Jesus</a:t>
            </a:r>
          </a:p>
          <a:p>
            <a:pPr lvl="1"/>
            <a:r>
              <a:rPr lang="en-US" dirty="0"/>
              <a:t>Full-blood Brother</a:t>
            </a:r>
          </a:p>
          <a:p>
            <a:pPr lvl="2"/>
            <a:r>
              <a:rPr lang="en-US" dirty="0"/>
              <a:t>Assumption: Jesus was the spiritual son of God and was the earthly son of Joseph</a:t>
            </a:r>
          </a:p>
          <a:p>
            <a:pPr lvl="1"/>
            <a:r>
              <a:rPr lang="en-US" dirty="0"/>
              <a:t>Half-blood Brother: Son of Joseph and Mary </a:t>
            </a:r>
          </a:p>
          <a:p>
            <a:pPr lvl="2"/>
            <a:r>
              <a:rPr lang="en-US" dirty="0"/>
              <a:t>Assumption: Jesus was not the son of Joseph but Mary was impregnated by the Holy Spirit</a:t>
            </a:r>
          </a:p>
          <a:p>
            <a:pPr lvl="1"/>
            <a:r>
              <a:rPr lang="en-US" dirty="0"/>
              <a:t>Step-Brother: Son of Joseph from a previous marriage</a:t>
            </a:r>
          </a:p>
          <a:p>
            <a:pPr lvl="1"/>
            <a:r>
              <a:rPr lang="en-US" dirty="0"/>
              <a:t>Cousin: Idea created by Saint Jerome to emphasize Jesus’s divinity and Mary’s perpetual virginity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834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F9818-E9B2-B549-82D4-513742123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1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2C5911-A412-6047-8499-CCBEB9E79C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James’s Position in the Primitive Church</a:t>
            </a:r>
          </a:p>
          <a:p>
            <a:pPr lvl="1"/>
            <a:r>
              <a:rPr lang="en-US" dirty="0"/>
              <a:t>Apostle</a:t>
            </a:r>
          </a:p>
          <a:p>
            <a:pPr lvl="1"/>
            <a:r>
              <a:rPr lang="en-US" dirty="0"/>
              <a:t>Primary Apostle</a:t>
            </a:r>
          </a:p>
          <a:p>
            <a:pPr lvl="1"/>
            <a:r>
              <a:rPr lang="en-US" dirty="0"/>
              <a:t>Pillar of the Jerusalem Church</a:t>
            </a:r>
          </a:p>
          <a:p>
            <a:pPr lvl="1"/>
            <a:r>
              <a:rPr lang="en-US" dirty="0"/>
              <a:t>Primary Pillar of the Jerusalem Church</a:t>
            </a:r>
          </a:p>
          <a:p>
            <a:r>
              <a:rPr lang="en-US" dirty="0"/>
              <a:t>James’s superiority over Peter</a:t>
            </a:r>
          </a:p>
          <a:p>
            <a:pPr lvl="1"/>
            <a:r>
              <a:rPr lang="en-US" dirty="0"/>
              <a:t>Proof of James’s power over Peter in Galatians </a:t>
            </a:r>
          </a:p>
          <a:p>
            <a:pPr lvl="1"/>
            <a:r>
              <a:rPr lang="en-US" dirty="0"/>
              <a:t>Proof of James’s power over Peter in Acts</a:t>
            </a:r>
          </a:p>
          <a:p>
            <a:pPr lvl="1"/>
            <a:r>
              <a:rPr lang="en-US" dirty="0"/>
              <a:t>Explanation as to why Peter was later depicted as more powerful in later church documents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36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C0EA5-7BA1-7E49-8EC2-B76E7E3E9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1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3FC5-60DB-BB48-92C4-BDCE71A25C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James’s power as a pillar (if not the primary pillar) of the Jerusalem Church</a:t>
            </a:r>
          </a:p>
          <a:p>
            <a:pPr lvl="1"/>
            <a:r>
              <a:rPr lang="en-US" dirty="0"/>
              <a:t>Explanation of Jerusalem’s importance in First Century Judaism </a:t>
            </a:r>
          </a:p>
          <a:p>
            <a:pPr lvl="2"/>
            <a:r>
              <a:rPr lang="en-US" dirty="0"/>
              <a:t>Therefor the importance of Jerusalem in Apostolic Age</a:t>
            </a:r>
          </a:p>
          <a:p>
            <a:pPr lvl="1"/>
            <a:r>
              <a:rPr lang="en-US" dirty="0"/>
              <a:t>Thus James’s position afforded him great power and influence over other churches</a:t>
            </a:r>
          </a:p>
          <a:p>
            <a:r>
              <a:rPr lang="en-US" dirty="0"/>
              <a:t>Conclusion: James’ power as a pillar of the Church of Jerusalem made him a major obstacle for Paul </a:t>
            </a:r>
          </a:p>
          <a:p>
            <a:r>
              <a:rPr lang="en-US" dirty="0"/>
              <a:t>F</a:t>
            </a:r>
          </a:p>
          <a:p>
            <a:r>
              <a:rPr lang="en-US" dirty="0"/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2474303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A1DF2-EBD6-BC44-B9F6-83D9EA675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2: James’ Beliefs versus Paul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92ECD-2319-2042-BB1E-66A395B1BD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71550" y="2126222"/>
            <a:ext cx="5274301" cy="377762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James’ Beliefs</a:t>
            </a:r>
          </a:p>
          <a:p>
            <a:r>
              <a:rPr lang="en-US" dirty="0"/>
              <a:t>Understood justification to be earned through works (obeying Mosaic commandments) and faith in Jesus Christ</a:t>
            </a:r>
          </a:p>
          <a:p>
            <a:r>
              <a:rPr lang="en-US" dirty="0"/>
              <a:t>Believed in a hierarchy in Christian communities</a:t>
            </a:r>
          </a:p>
          <a:p>
            <a:pPr lvl="1"/>
            <a:r>
              <a:rPr lang="en-US" dirty="0"/>
              <a:t>The Diaspora Jews were lesser than the Palestinian Jews and the Gentiles were the lowest rung</a:t>
            </a:r>
          </a:p>
          <a:p>
            <a:r>
              <a:rPr lang="en-US" dirty="0"/>
              <a:t>His title ”James the Just” implies that he was a righteous Jew and thus followed Divine Law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D1F636-7146-DC42-8942-3295D435F8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57988" y="2126222"/>
            <a:ext cx="4604643" cy="377762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Paul’s Beliefs</a:t>
            </a:r>
          </a:p>
          <a:p>
            <a:r>
              <a:rPr lang="en-US" dirty="0"/>
              <a:t>Understood justification to be earned through faith in Jesus Christ</a:t>
            </a:r>
          </a:p>
          <a:p>
            <a:pPr lvl="1"/>
            <a:r>
              <a:rPr lang="en-US" dirty="0"/>
              <a:t>Following Mosaic Commandments was acceptable but was not required for justification</a:t>
            </a:r>
          </a:p>
          <a:p>
            <a:pPr lvl="1"/>
            <a:r>
              <a:rPr lang="en-US" dirty="0"/>
              <a:t>Paul believed in emergency conversions and thus believed faith in Jesus was needed more than anything</a:t>
            </a:r>
          </a:p>
          <a:p>
            <a:r>
              <a:rPr lang="en-US" dirty="0"/>
              <a:t>Believed Gentiles and Jews should be equal in Christian Communities because Jesus created a new order </a:t>
            </a:r>
          </a:p>
          <a:p>
            <a:pPr lvl="1"/>
            <a:r>
              <a:rPr lang="en-US" dirty="0"/>
              <a:t>One in which the Divine Law and social orders in Judea were not important </a:t>
            </a:r>
          </a:p>
          <a:p>
            <a:r>
              <a:rPr lang="en-US" dirty="0"/>
              <a:t>Remained a devout Jew for the rest of his life</a:t>
            </a:r>
          </a:p>
        </p:txBody>
      </p:sp>
    </p:spTree>
    <p:extLst>
      <p:ext uri="{BB962C8B-B14F-4D97-AF65-F5344CB8AC3E}">
        <p14:creationId xmlns:p14="http://schemas.microsoft.com/office/powerpoint/2010/main" val="271640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74A77-AC63-134F-A0D4-6CB7860A8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3: The Jerusalem Council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E3F91-D7EF-7F4D-9BF4-3475976A0D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Explain dating and trustworthiness of sources means that the account to be trusted is Paul’s Letters as opposed to the Acts of the Apostles</a:t>
            </a:r>
          </a:p>
          <a:p>
            <a:r>
              <a:rPr lang="en-US" dirty="0"/>
              <a:t>Paul comes to Jerusalem to meet with the Pillars (James, Peter and John)</a:t>
            </a:r>
          </a:p>
          <a:p>
            <a:r>
              <a:rPr lang="en-US" dirty="0"/>
              <a:t>Pillars agree that Gentiles should be allowed to enter Christian communities</a:t>
            </a:r>
          </a:p>
          <a:p>
            <a:pPr lvl="1"/>
            <a:r>
              <a:rPr lang="en-US" dirty="0"/>
              <a:t>They do not agree to complete equality in the community</a:t>
            </a:r>
          </a:p>
          <a:p>
            <a:r>
              <a:rPr lang="en-US" dirty="0"/>
              <a:t>Gentiles are to be treated in the Christ community as God Fearers (Gentiles who worshipped in Diaspora synagogues) were treated </a:t>
            </a:r>
          </a:p>
          <a:p>
            <a:pPr lvl="1"/>
            <a:r>
              <a:rPr lang="en-US" dirty="0"/>
              <a:t>They were allowed to pray and interact with the Jews but were not their equals</a:t>
            </a:r>
          </a:p>
          <a:p>
            <a:r>
              <a:rPr lang="en-US" dirty="0"/>
              <a:t>Explanation as to why the letter Acts supposes James wrote was not written by James the Just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604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08054-DB84-A341-A13A-B90C86AAC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4: Incident at Antioch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7CDBD9-CB9E-5E49-A949-3C68D328C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agents of James come to Antioch and see Peter sharing a table (a meal) with a mixed fellowship (Gentiles and Jews) they reproach him</a:t>
            </a:r>
          </a:p>
          <a:p>
            <a:r>
              <a:rPr lang="en-US" dirty="0"/>
              <a:t>Peter and many other Jews (including Paul’s companion Barnabas) leave the table</a:t>
            </a:r>
          </a:p>
          <a:p>
            <a:r>
              <a:rPr lang="en-US" dirty="0"/>
              <a:t>Paul rails against this in Galatians as an act of hypocrisy in which Peter applied pressure to Gentile Christians to convert to Judaism to earn equal status</a:t>
            </a:r>
          </a:p>
          <a:p>
            <a:r>
              <a:rPr lang="en-US" dirty="0"/>
              <a:t>Arguable that Peter and other Jews saw this as an issue of “</a:t>
            </a:r>
            <a:r>
              <a:rPr lang="en-US" dirty="0" err="1"/>
              <a:t>Gentilization</a:t>
            </a:r>
            <a:r>
              <a:rPr lang="en-US" dirty="0"/>
              <a:t>” of Jews rather than Paul’s view of “Judaizing” the Gentiles</a:t>
            </a:r>
          </a:p>
          <a:p>
            <a:pPr lvl="1"/>
            <a:r>
              <a:rPr lang="en-US" dirty="0"/>
              <a:t>Explanation of the laws of Kosher and purity </a:t>
            </a:r>
          </a:p>
          <a:p>
            <a:pPr lvl="1"/>
            <a:r>
              <a:rPr lang="en-US" dirty="0"/>
              <a:t>Reason why Peter was breaking Mosaic law (thus James the </a:t>
            </a:r>
            <a:r>
              <a:rPr lang="en-US" dirty="0" err="1"/>
              <a:t>Just’s</a:t>
            </a:r>
            <a:r>
              <a:rPr lang="en-US" dirty="0"/>
              <a:t> Anger)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018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DB16D-53B5-2143-8E5A-75621FB34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5: Paul’s Collection for Jerusalem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9E0D86-9DC7-4440-A341-61733554F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Clear in Galatians that Paul agreed at the council that he would “remember the poor in Jerusalem”</a:t>
            </a:r>
          </a:p>
          <a:p>
            <a:pPr lvl="1"/>
            <a:r>
              <a:rPr lang="en-US" dirty="0"/>
              <a:t>“the poor in Jerusalem” is a reference to the Pillars of the Jerusalem Church</a:t>
            </a:r>
          </a:p>
          <a:p>
            <a:r>
              <a:rPr lang="en-US" dirty="0"/>
              <a:t>Paul references this collection of funds from the many churches he founded</a:t>
            </a:r>
          </a:p>
          <a:p>
            <a:r>
              <a:rPr lang="en-US" dirty="0"/>
              <a:t>Paul comes to Jerusalem to give this offering to James (and other Pillars)</a:t>
            </a:r>
          </a:p>
          <a:p>
            <a:pPr lvl="1"/>
            <a:r>
              <a:rPr lang="en-US" dirty="0"/>
              <a:t>Unclear if James accepted this offering</a:t>
            </a:r>
          </a:p>
          <a:p>
            <a:r>
              <a:rPr lang="en-US" dirty="0"/>
              <a:t>Shortly after arrival Paul is arrested and sent to Rome to be tried and later executed</a:t>
            </a:r>
          </a:p>
          <a:p>
            <a:r>
              <a:rPr lang="en-US" dirty="0"/>
              <a:t>James does not step in for Paul’s defense in Jerusalem</a:t>
            </a:r>
          </a:p>
          <a:p>
            <a:pPr lvl="1"/>
            <a:r>
              <a:rPr lang="en-US" dirty="0"/>
              <a:t>Possibly telling of the tension between the two Apostles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00600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42</TotalTime>
  <Words>944</Words>
  <Application>Microsoft Macintosh PowerPoint</Application>
  <PresentationFormat>Widescreen</PresentationFormat>
  <Paragraphs>79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Wisp</vt:lpstr>
      <vt:lpstr>James, the Brother of Jesus Versus Saint Paul </vt:lpstr>
      <vt:lpstr>Summer Fellows Project 2018</vt:lpstr>
      <vt:lpstr>Chapter 1: Who was James, the brother of Jesus? </vt:lpstr>
      <vt:lpstr>Chapter 1 Continued</vt:lpstr>
      <vt:lpstr>Chapter 1 Continued</vt:lpstr>
      <vt:lpstr>Chapter 2: James’ Beliefs versus Paul</vt:lpstr>
      <vt:lpstr>Chapter 3: The Jerusalem Council</vt:lpstr>
      <vt:lpstr>Chapter 4: Incident at Antioch</vt:lpstr>
      <vt:lpstr>Chapter 5: Paul’s Collection for Jerusalem</vt:lpstr>
      <vt:lpstr>Chapter 6: Why James is no longer “Important”</vt:lpstr>
    </vt:vector>
  </TitlesOfParts>
  <Company/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James the Brother of Jesus vs Saint Paul </dc:title>
  <dc:creator>Microsoft Office User</dc:creator>
  <cp:lastModifiedBy>Microsoft Office User</cp:lastModifiedBy>
  <cp:revision>16</cp:revision>
  <dcterms:created xsi:type="dcterms:W3CDTF">2018-08-05T17:41:32Z</dcterms:created>
  <dcterms:modified xsi:type="dcterms:W3CDTF">2018-08-05T18:24:20Z</dcterms:modified>
</cp:coreProperties>
</file>