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2"/>
  </p:notesMasterIdLst>
  <p:handoutMasterIdLst>
    <p:handoutMasterId r:id="rId13"/>
  </p:handoutMasterIdLst>
  <p:sldIdLst>
    <p:sldId id="259" r:id="rId2"/>
    <p:sldId id="257" r:id="rId3"/>
    <p:sldId id="260" r:id="rId4"/>
    <p:sldId id="261" r:id="rId5"/>
    <p:sldId id="262" r:id="rId6"/>
    <p:sldId id="263" r:id="rId7"/>
    <p:sldId id="264" r:id="rId8"/>
    <p:sldId id="265" r:id="rId9"/>
    <p:sldId id="266" r:id="rId10"/>
    <p:sldId id="258" r:id="rId11"/>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Geneva" charset="0"/>
        <a:cs typeface="Geneva" charset="0"/>
      </a:defRPr>
    </a:lvl1pPr>
    <a:lvl2pPr marL="457200" algn="l" defTabSz="457200" rtl="0" fontAlgn="base">
      <a:spcBef>
        <a:spcPct val="0"/>
      </a:spcBef>
      <a:spcAft>
        <a:spcPct val="0"/>
      </a:spcAft>
      <a:defRPr kern="1200">
        <a:solidFill>
          <a:schemeClr val="tx1"/>
        </a:solidFill>
        <a:latin typeface="Arial" charset="0"/>
        <a:ea typeface="Geneva" charset="0"/>
        <a:cs typeface="Geneva" charset="0"/>
      </a:defRPr>
    </a:lvl2pPr>
    <a:lvl3pPr marL="914400" algn="l" defTabSz="457200" rtl="0" fontAlgn="base">
      <a:spcBef>
        <a:spcPct val="0"/>
      </a:spcBef>
      <a:spcAft>
        <a:spcPct val="0"/>
      </a:spcAft>
      <a:defRPr kern="1200">
        <a:solidFill>
          <a:schemeClr val="tx1"/>
        </a:solidFill>
        <a:latin typeface="Arial" charset="0"/>
        <a:ea typeface="Geneva" charset="0"/>
        <a:cs typeface="Geneva" charset="0"/>
      </a:defRPr>
    </a:lvl3pPr>
    <a:lvl4pPr marL="1371600" algn="l" defTabSz="457200" rtl="0" fontAlgn="base">
      <a:spcBef>
        <a:spcPct val="0"/>
      </a:spcBef>
      <a:spcAft>
        <a:spcPct val="0"/>
      </a:spcAft>
      <a:defRPr kern="1200">
        <a:solidFill>
          <a:schemeClr val="tx1"/>
        </a:solidFill>
        <a:latin typeface="Arial" charset="0"/>
        <a:ea typeface="Geneva" charset="0"/>
        <a:cs typeface="Geneva" charset="0"/>
      </a:defRPr>
    </a:lvl4pPr>
    <a:lvl5pPr marL="1828800" algn="l" defTabSz="457200" rtl="0" fontAlgn="base">
      <a:spcBef>
        <a:spcPct val="0"/>
      </a:spcBef>
      <a:spcAft>
        <a:spcPct val="0"/>
      </a:spcAft>
      <a:defRPr kern="1200">
        <a:solidFill>
          <a:schemeClr val="tx1"/>
        </a:solidFill>
        <a:latin typeface="Arial" charset="0"/>
        <a:ea typeface="Geneva" charset="0"/>
        <a:cs typeface="Geneva" charset="0"/>
      </a:defRPr>
    </a:lvl5pPr>
    <a:lvl6pPr marL="2286000" algn="l" defTabSz="457200" rtl="0" eaLnBrk="1" latinLnBrk="0" hangingPunct="1">
      <a:defRPr kern="1200">
        <a:solidFill>
          <a:schemeClr val="tx1"/>
        </a:solidFill>
        <a:latin typeface="Arial" charset="0"/>
        <a:ea typeface="Geneva" charset="0"/>
        <a:cs typeface="Geneva" charset="0"/>
      </a:defRPr>
    </a:lvl6pPr>
    <a:lvl7pPr marL="2743200" algn="l" defTabSz="457200" rtl="0" eaLnBrk="1" latinLnBrk="0" hangingPunct="1">
      <a:defRPr kern="1200">
        <a:solidFill>
          <a:schemeClr val="tx1"/>
        </a:solidFill>
        <a:latin typeface="Arial" charset="0"/>
        <a:ea typeface="Geneva" charset="0"/>
        <a:cs typeface="Geneva" charset="0"/>
      </a:defRPr>
    </a:lvl7pPr>
    <a:lvl8pPr marL="3200400" algn="l" defTabSz="457200" rtl="0" eaLnBrk="1" latinLnBrk="0" hangingPunct="1">
      <a:defRPr kern="1200">
        <a:solidFill>
          <a:schemeClr val="tx1"/>
        </a:solidFill>
        <a:latin typeface="Arial" charset="0"/>
        <a:ea typeface="Geneva" charset="0"/>
        <a:cs typeface="Geneva" charset="0"/>
      </a:defRPr>
    </a:lvl8pPr>
    <a:lvl9pPr marL="3657600" algn="l" defTabSz="457200" rtl="0" eaLnBrk="1" latinLnBrk="0" hangingPunct="1">
      <a:defRPr kern="1200">
        <a:solidFill>
          <a:schemeClr val="tx1"/>
        </a:solidFill>
        <a:latin typeface="Arial" charset="0"/>
        <a:ea typeface="Geneva" charset="0"/>
        <a:cs typeface="Geneva"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09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28B4C2-5C78-4442-B5B5-E1A2DC8CDC22}" v="175" dt="2020-06-15T13:46:36.76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4"/>
    <p:restoredTop sz="94678"/>
  </p:normalViewPr>
  <p:slideViewPr>
    <p:cSldViewPr snapToObjects="1">
      <p:cViewPr varScale="1">
        <p:scale>
          <a:sx n="124" d="100"/>
          <a:sy n="124" d="100"/>
        </p:scale>
        <p:origin x="274" y="91"/>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ifer Follett" userId="12286d8aafd86e37" providerId="LiveId" clId="{ED28B4C2-5C78-4442-B5B5-E1A2DC8CDC22}"/>
    <pc:docChg chg="custSel modSld">
      <pc:chgData name="Jennifer Follett" userId="12286d8aafd86e37" providerId="LiveId" clId="{ED28B4C2-5C78-4442-B5B5-E1A2DC8CDC22}" dt="2020-06-15T13:46:36.761" v="218" actId="20577"/>
      <pc:docMkLst>
        <pc:docMk/>
      </pc:docMkLst>
      <pc:sldChg chg="addSp modSp mod">
        <pc:chgData name="Jennifer Follett" userId="12286d8aafd86e37" providerId="LiveId" clId="{ED28B4C2-5C78-4442-B5B5-E1A2DC8CDC22}" dt="2020-06-15T13:43:37.403" v="45" actId="255"/>
        <pc:sldMkLst>
          <pc:docMk/>
          <pc:sldMk cId="1614157819" sldId="259"/>
        </pc:sldMkLst>
        <pc:spChg chg="mod">
          <ac:chgData name="Jennifer Follett" userId="12286d8aafd86e37" providerId="LiveId" clId="{ED28B4C2-5C78-4442-B5B5-E1A2DC8CDC22}" dt="2020-06-15T13:42:10.132" v="0" actId="1076"/>
          <ac:spMkLst>
            <pc:docMk/>
            <pc:sldMk cId="1614157819" sldId="259"/>
            <ac:spMk id="3" creationId="{326FF2BC-130E-454E-9865-6F360383A171}"/>
          </ac:spMkLst>
        </pc:spChg>
        <pc:spChg chg="add mod">
          <ac:chgData name="Jennifer Follett" userId="12286d8aafd86e37" providerId="LiveId" clId="{ED28B4C2-5C78-4442-B5B5-E1A2DC8CDC22}" dt="2020-06-15T13:43:37.403" v="45" actId="255"/>
          <ac:spMkLst>
            <pc:docMk/>
            <pc:sldMk cId="1614157819" sldId="259"/>
            <ac:spMk id="4" creationId="{EABB3A20-691C-4B00-94C2-0D516276F66A}"/>
          </ac:spMkLst>
        </pc:spChg>
      </pc:sldChg>
      <pc:sldChg chg="modSp">
        <pc:chgData name="Jennifer Follett" userId="12286d8aafd86e37" providerId="LiveId" clId="{ED28B4C2-5C78-4442-B5B5-E1A2DC8CDC22}" dt="2020-06-15T13:46:36.761" v="218" actId="20577"/>
        <pc:sldMkLst>
          <pc:docMk/>
          <pc:sldMk cId="1884694677" sldId="263"/>
        </pc:sldMkLst>
        <pc:spChg chg="mod">
          <ac:chgData name="Jennifer Follett" userId="12286d8aafd86e37" providerId="LiveId" clId="{ED28B4C2-5C78-4442-B5B5-E1A2DC8CDC22}" dt="2020-06-15T13:46:36.761" v="218" actId="20577"/>
          <ac:spMkLst>
            <pc:docMk/>
            <pc:sldMk cId="1884694677" sldId="263"/>
            <ac:spMk id="3" creationId="{D60499E0-9FD4-4E52-9B08-D5CA362C99C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112" charset="0"/>
                <a:ea typeface="Geneva" pitchFamily="37" charset="-128"/>
                <a:cs typeface="Geneva" pitchFamily="37"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pPr>
              <a:defRPr/>
            </a:pPr>
            <a:fld id="{A5CB7454-15C1-A944-AC37-5542B6D3ECE9}" type="datetime1">
              <a:rPr lang="en-US"/>
              <a:pPr>
                <a:defRPr/>
              </a:pPr>
              <a:t>6/15/2020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112" charset="0"/>
                <a:ea typeface="Geneva" pitchFamily="37" charset="-128"/>
                <a:cs typeface="Geneva" pitchFamily="37"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pPr>
              <a:defRPr/>
            </a:pPr>
            <a:fld id="{6CAD9EFA-3E97-9B4D-8EE7-720657CEF67E}" type="slidenum">
              <a:rPr lang="en-US"/>
              <a:pPr>
                <a:defRPr/>
              </a:pPr>
              <a:t>‹#›</a:t>
            </a:fld>
            <a:endParaRPr lang="en-US"/>
          </a:p>
        </p:txBody>
      </p:sp>
    </p:spTree>
    <p:extLst>
      <p:ext uri="{BB962C8B-B14F-4D97-AF65-F5344CB8AC3E}">
        <p14:creationId xmlns:p14="http://schemas.microsoft.com/office/powerpoint/2010/main" val="3571877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112" charset="0"/>
                <a:ea typeface="Geneva" pitchFamily="37" charset="-128"/>
                <a:cs typeface="Geneva" pitchFamily="37"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pPr>
              <a:defRPr/>
            </a:pPr>
            <a:fld id="{1210EC45-414C-6A4E-BBBD-A09AEA33A371}" type="datetime1">
              <a:rPr lang="en-US"/>
              <a:pPr>
                <a:defRPr/>
              </a:pPr>
              <a:t>6/15/2020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112" charset="0"/>
                <a:ea typeface="Geneva" pitchFamily="37" charset="-128"/>
                <a:cs typeface="Geneva" pitchFamily="37"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pPr>
              <a:defRPr/>
            </a:pPr>
            <a:fld id="{CFE6EDC6-DD80-2D48-A9E8-763FB51E6E0C}" type="slidenum">
              <a:rPr lang="en-US"/>
              <a:pPr>
                <a:defRPr/>
              </a:pPr>
              <a:t>‹#›</a:t>
            </a:fld>
            <a:endParaRPr lang="en-US"/>
          </a:p>
        </p:txBody>
      </p:sp>
    </p:spTree>
    <p:extLst>
      <p:ext uri="{BB962C8B-B14F-4D97-AF65-F5344CB8AC3E}">
        <p14:creationId xmlns:p14="http://schemas.microsoft.com/office/powerpoint/2010/main" val="1795040629"/>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Geneva" pitchFamily="-65" charset="-128"/>
        <a:cs typeface="Geneva"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Geneva" pitchFamily="-65"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0"/>
      </a:defRPr>
    </a:lvl3pPr>
    <a:lvl4pPr marL="13716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0"/>
      </a:defRPr>
    </a:lvl4pPr>
    <a:lvl5pPr marL="18288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295F1C-3447-014F-A03E-65CA47372F2C}"/>
              </a:ext>
            </a:extLst>
          </p:cNvPr>
          <p:cNvSpPr>
            <a:spLocks noGrp="1"/>
          </p:cNvSpPr>
          <p:nvPr>
            <p:ph sz="quarter" idx="10" hasCustomPrompt="1"/>
          </p:nvPr>
        </p:nvSpPr>
        <p:spPr>
          <a:xfrm>
            <a:off x="685800" y="742950"/>
            <a:ext cx="7772400" cy="1066800"/>
          </a:xfrm>
        </p:spPr>
        <p:txBody>
          <a:bodyPr anchor="ctr"/>
          <a:lstStyle>
            <a:lvl1pPr marL="0" indent="0" algn="ctr">
              <a:buNone/>
              <a:defRPr sz="3200"/>
            </a:lvl1pPr>
          </a:lstStyle>
          <a:p>
            <a:pPr lvl="0"/>
            <a:r>
              <a:rPr lang="en-US" dirty="0"/>
              <a:t>Click to edit Master title style</a:t>
            </a:r>
          </a:p>
        </p:txBody>
      </p:sp>
      <p:sp>
        <p:nvSpPr>
          <p:cNvPr id="5" name="Content Placeholder 4">
            <a:extLst>
              <a:ext uri="{FF2B5EF4-FFF2-40B4-BE49-F238E27FC236}">
                <a16:creationId xmlns:a16="http://schemas.microsoft.com/office/drawing/2014/main" id="{D4E5FC10-9685-A346-8AD2-79119408731F}"/>
              </a:ext>
            </a:extLst>
          </p:cNvPr>
          <p:cNvSpPr>
            <a:spLocks noGrp="1"/>
          </p:cNvSpPr>
          <p:nvPr>
            <p:ph sz="quarter" idx="11" hasCustomPrompt="1"/>
          </p:nvPr>
        </p:nvSpPr>
        <p:spPr>
          <a:xfrm>
            <a:off x="1371600" y="2419350"/>
            <a:ext cx="6400800" cy="1219200"/>
          </a:xfrm>
        </p:spPr>
        <p:txBody>
          <a:bodyPr/>
          <a:lstStyle>
            <a:lvl1pPr marL="0" indent="0" algn="ctr">
              <a:buNone/>
              <a:defRPr>
                <a:solidFill>
                  <a:srgbClr val="00B0F0"/>
                </a:solidFill>
              </a:defRPr>
            </a:lvl1pPr>
          </a:lstStyle>
          <a:p>
            <a:pPr lvl="0"/>
            <a:r>
              <a:rPr lang="en-US" dirty="0"/>
              <a:t>Click to edit Master subtitle style</a:t>
            </a:r>
          </a:p>
        </p:txBody>
      </p:sp>
    </p:spTree>
    <p:extLst>
      <p:ext uri="{BB962C8B-B14F-4D97-AF65-F5344CB8AC3E}">
        <p14:creationId xmlns:p14="http://schemas.microsoft.com/office/powerpoint/2010/main" val="2611706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6096"/>
                </a:solidFill>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solidFill>
                  <a:srgbClr val="006096"/>
                </a:solidFill>
              </a:defRPr>
            </a:lvl1pPr>
            <a:lvl2pPr>
              <a:defRPr>
                <a:solidFill>
                  <a:srgbClr val="006096"/>
                </a:solidFill>
              </a:defRPr>
            </a:lvl2pPr>
            <a:lvl3pPr>
              <a:defRPr>
                <a:solidFill>
                  <a:srgbClr val="006096"/>
                </a:solidFill>
              </a:defRPr>
            </a:lvl3pPr>
            <a:lvl4pPr>
              <a:defRPr>
                <a:solidFill>
                  <a:srgbClr val="006096"/>
                </a:solidFill>
              </a:defRPr>
            </a:lvl4pPr>
            <a:lvl5pPr>
              <a:defRPr>
                <a:solidFill>
                  <a:srgbClr val="006096"/>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p:ph type="sldNum" sz="quarter" idx="10"/>
          </p:nvPr>
        </p:nvSpPr>
        <p:spPr>
          <a:xfrm>
            <a:off x="3505200" y="4781550"/>
            <a:ext cx="2133600" cy="274637"/>
          </a:xfrm>
          <a:prstGeom prst="rect">
            <a:avLst/>
          </a:prstGeom>
        </p:spPr>
        <p:txBody>
          <a:bodyPr/>
          <a:lstStyle>
            <a:lvl1pPr algn="ctr">
              <a:defRPr>
                <a:solidFill>
                  <a:srgbClr val="006096"/>
                </a:solidFill>
              </a:defRPr>
            </a:lvl1pPr>
          </a:lstStyle>
          <a:p>
            <a:pPr>
              <a:defRPr/>
            </a:pPr>
            <a:fld id="{C6F69E68-A1F7-A441-8DC9-1255D615ACC0}" type="slidenum">
              <a:rPr lang="en-US" smtClean="0"/>
              <a:pPr>
                <a:defRPr/>
              </a:pPr>
              <a:t>‹#›</a:t>
            </a:fld>
            <a:endParaRPr lang="en-US" dirty="0"/>
          </a:p>
        </p:txBody>
      </p:sp>
    </p:spTree>
    <p:extLst>
      <p:ext uri="{BB962C8B-B14F-4D97-AF65-F5344CB8AC3E}">
        <p14:creationId xmlns:p14="http://schemas.microsoft.com/office/powerpoint/2010/main" val="2274019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38149"/>
            <a:ext cx="2057400" cy="3657601"/>
          </a:xfrm>
        </p:spPr>
        <p:txBody>
          <a:bodyPr vert="eaVert"/>
          <a:lstStyle>
            <a:lvl1pPr>
              <a:defRPr>
                <a:solidFill>
                  <a:srgbClr val="006096"/>
                </a:solidFill>
              </a:defRPr>
            </a:lvl1pPr>
          </a:lstStyle>
          <a:p>
            <a:r>
              <a:rPr lang="en-US" dirty="0"/>
              <a:t>Click to edit Master title style</a:t>
            </a:r>
          </a:p>
        </p:txBody>
      </p:sp>
      <p:sp>
        <p:nvSpPr>
          <p:cNvPr id="3" name="Vertical Text Placeholder 2"/>
          <p:cNvSpPr>
            <a:spLocks noGrp="1"/>
          </p:cNvSpPr>
          <p:nvPr>
            <p:ph type="body" orient="vert" idx="1"/>
          </p:nvPr>
        </p:nvSpPr>
        <p:spPr>
          <a:xfrm>
            <a:off x="457200" y="438149"/>
            <a:ext cx="6019800" cy="3657601"/>
          </a:xfrm>
        </p:spPr>
        <p:txBody>
          <a:bodyPr vert="eaVert"/>
          <a:lstStyle>
            <a:lvl1pPr>
              <a:defRPr>
                <a:solidFill>
                  <a:srgbClr val="006096"/>
                </a:solidFill>
              </a:defRPr>
            </a:lvl1pPr>
            <a:lvl2pPr>
              <a:defRPr>
                <a:solidFill>
                  <a:srgbClr val="006096"/>
                </a:solidFill>
              </a:defRPr>
            </a:lvl2pPr>
            <a:lvl3pPr>
              <a:defRPr>
                <a:solidFill>
                  <a:srgbClr val="006096"/>
                </a:solidFill>
              </a:defRPr>
            </a:lvl3pPr>
            <a:lvl4pPr>
              <a:defRPr>
                <a:solidFill>
                  <a:srgbClr val="006096"/>
                </a:solidFill>
              </a:defRPr>
            </a:lvl4pPr>
            <a:lvl5pPr>
              <a:defRPr>
                <a:solidFill>
                  <a:srgbClr val="006096"/>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p:ph type="sldNum" sz="quarter" idx="10"/>
          </p:nvPr>
        </p:nvSpPr>
        <p:spPr>
          <a:xfrm>
            <a:off x="3467100" y="4767263"/>
            <a:ext cx="2133600" cy="274637"/>
          </a:xfrm>
          <a:prstGeom prst="rect">
            <a:avLst/>
          </a:prstGeom>
        </p:spPr>
        <p:txBody>
          <a:bodyPr/>
          <a:lstStyle>
            <a:lvl1pPr algn="ctr">
              <a:defRPr>
                <a:solidFill>
                  <a:schemeClr val="bg1"/>
                </a:solidFill>
              </a:defRPr>
            </a:lvl1pPr>
          </a:lstStyle>
          <a:p>
            <a:pPr>
              <a:defRPr/>
            </a:pPr>
            <a:fld id="{8FD8FFC6-973B-2442-BCAF-B040FDE7B897}" type="slidenum">
              <a:rPr lang="en-US" smtClean="0"/>
              <a:pPr>
                <a:defRPr/>
              </a:pPr>
              <a:t>‹#›</a:t>
            </a:fld>
            <a:endParaRPr lang="en-US" dirty="0"/>
          </a:p>
        </p:txBody>
      </p:sp>
    </p:spTree>
    <p:extLst>
      <p:ext uri="{BB962C8B-B14F-4D97-AF65-F5344CB8AC3E}">
        <p14:creationId xmlns:p14="http://schemas.microsoft.com/office/powerpoint/2010/main" val="2556142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6096"/>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rgbClr val="006096"/>
                </a:solidFill>
              </a:defRPr>
            </a:lvl1pPr>
            <a:lvl2pPr>
              <a:defRPr>
                <a:solidFill>
                  <a:srgbClr val="006096"/>
                </a:solidFill>
              </a:defRPr>
            </a:lvl2pPr>
            <a:lvl3pPr>
              <a:defRPr>
                <a:solidFill>
                  <a:srgbClr val="006096"/>
                </a:solidFill>
              </a:defRPr>
            </a:lvl3pPr>
            <a:lvl4pPr>
              <a:defRPr>
                <a:solidFill>
                  <a:srgbClr val="006096"/>
                </a:solidFill>
              </a:defRPr>
            </a:lvl4pPr>
            <a:lvl5pPr>
              <a:defRPr>
                <a:solidFill>
                  <a:srgbClr val="006096"/>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p:ph type="sldNum" sz="quarter" idx="10"/>
          </p:nvPr>
        </p:nvSpPr>
        <p:spPr>
          <a:xfrm>
            <a:off x="3505200" y="4767263"/>
            <a:ext cx="2133600" cy="274637"/>
          </a:xfrm>
          <a:prstGeom prst="rect">
            <a:avLst/>
          </a:prstGeom>
        </p:spPr>
        <p:txBody>
          <a:bodyPr/>
          <a:lstStyle>
            <a:lvl1pPr algn="ctr">
              <a:defRPr>
                <a:solidFill>
                  <a:srgbClr val="006096"/>
                </a:solidFill>
              </a:defRPr>
            </a:lvl1pPr>
          </a:lstStyle>
          <a:p>
            <a:pPr>
              <a:defRPr/>
            </a:pPr>
            <a:fld id="{67ED70C6-FDCB-5747-9A21-CEFC4DDC4D7F}" type="slidenum">
              <a:rPr lang="en-US" smtClean="0"/>
              <a:pPr>
                <a:defRPr/>
              </a:pPr>
              <a:t>‹#›</a:t>
            </a:fld>
            <a:endParaRPr lang="en-US" dirty="0"/>
          </a:p>
        </p:txBody>
      </p:sp>
    </p:spTree>
    <p:extLst>
      <p:ext uri="{BB962C8B-B14F-4D97-AF65-F5344CB8AC3E}">
        <p14:creationId xmlns:p14="http://schemas.microsoft.com/office/powerpoint/2010/main" val="3836591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647950"/>
            <a:ext cx="7772400" cy="1021556"/>
          </a:xfrm>
        </p:spPr>
        <p:txBody>
          <a:bodyPr anchor="t">
            <a:normAutofit/>
          </a:bodyPr>
          <a:lstStyle>
            <a:lvl1pPr algn="l">
              <a:defRPr sz="3200" b="1" cap="all">
                <a:solidFill>
                  <a:srgbClr val="00B0F0"/>
                </a:solidFill>
              </a:defRPr>
            </a:lvl1pPr>
          </a:lstStyle>
          <a:p>
            <a:r>
              <a:rPr lang="en-US" dirty="0"/>
              <a:t>Click to edit Master title style</a:t>
            </a:r>
          </a:p>
        </p:txBody>
      </p:sp>
      <p:sp>
        <p:nvSpPr>
          <p:cNvPr id="3" name="Text Placeholder 2"/>
          <p:cNvSpPr>
            <a:spLocks noGrp="1"/>
          </p:cNvSpPr>
          <p:nvPr>
            <p:ph type="body" idx="1"/>
          </p:nvPr>
        </p:nvSpPr>
        <p:spPr>
          <a:xfrm>
            <a:off x="722313" y="1522809"/>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Slide Number Placeholder 5"/>
          <p:cNvSpPr>
            <a:spLocks noGrp="1"/>
          </p:cNvSpPr>
          <p:nvPr>
            <p:ph type="sldNum" sz="quarter" idx="10"/>
          </p:nvPr>
        </p:nvSpPr>
        <p:spPr>
          <a:xfrm>
            <a:off x="3352800" y="4767263"/>
            <a:ext cx="2133600" cy="274637"/>
          </a:xfrm>
          <a:prstGeom prst="rect">
            <a:avLst/>
          </a:prstGeom>
        </p:spPr>
        <p:txBody>
          <a:bodyPr/>
          <a:lstStyle>
            <a:lvl1pPr algn="ctr">
              <a:defRPr>
                <a:solidFill>
                  <a:srgbClr val="006096"/>
                </a:solidFill>
              </a:defRPr>
            </a:lvl1pPr>
          </a:lstStyle>
          <a:p>
            <a:pPr>
              <a:defRPr/>
            </a:pPr>
            <a:fld id="{B8643EE7-E1E3-6A41-AED4-ADD0882BF97B}" type="slidenum">
              <a:rPr lang="en-US" smtClean="0"/>
              <a:pPr>
                <a:defRPr/>
              </a:pPr>
              <a:t>‹#›</a:t>
            </a:fld>
            <a:endParaRPr lang="en-US" dirty="0"/>
          </a:p>
        </p:txBody>
      </p:sp>
    </p:spTree>
    <p:extLst>
      <p:ext uri="{BB962C8B-B14F-4D97-AF65-F5344CB8AC3E}">
        <p14:creationId xmlns:p14="http://schemas.microsoft.com/office/powerpoint/2010/main" val="463186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14350"/>
            <a:ext cx="8229600" cy="742950"/>
          </a:xfrm>
        </p:spPr>
        <p:txBody>
          <a:bodyPr/>
          <a:lstStyle>
            <a:lvl1pPr>
              <a:defRPr>
                <a:solidFill>
                  <a:srgbClr val="006096"/>
                </a:solidFill>
              </a:defRPr>
            </a:lvl1pPr>
          </a:lstStyle>
          <a:p>
            <a:r>
              <a:rPr lang="en-US" dirty="0"/>
              <a:t>Click to edit Master title style</a:t>
            </a:r>
          </a:p>
        </p:txBody>
      </p:sp>
      <p:sp>
        <p:nvSpPr>
          <p:cNvPr id="3" name="Content Placeholder 2"/>
          <p:cNvSpPr>
            <a:spLocks noGrp="1"/>
          </p:cNvSpPr>
          <p:nvPr>
            <p:ph sz="half" idx="1"/>
          </p:nvPr>
        </p:nvSpPr>
        <p:spPr>
          <a:xfrm>
            <a:off x="457200" y="1409701"/>
            <a:ext cx="4038600" cy="2686049"/>
          </a:xfrm>
        </p:spPr>
        <p:txBody>
          <a:bodyPr/>
          <a:lstStyle>
            <a:lvl1pPr>
              <a:defRPr sz="2800">
                <a:solidFill>
                  <a:srgbClr val="006096"/>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409701"/>
            <a:ext cx="4038600" cy="2686049"/>
          </a:xfrm>
        </p:spPr>
        <p:txBody>
          <a:bodyPr/>
          <a:lstStyle>
            <a:lvl1pPr>
              <a:defRPr sz="2800">
                <a:solidFill>
                  <a:srgbClr val="006096"/>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6"/>
          <p:cNvSpPr>
            <a:spLocks noGrp="1"/>
          </p:cNvSpPr>
          <p:nvPr>
            <p:ph type="sldNum" sz="quarter" idx="10"/>
          </p:nvPr>
        </p:nvSpPr>
        <p:spPr>
          <a:xfrm>
            <a:off x="3505200" y="4767263"/>
            <a:ext cx="2133600" cy="274637"/>
          </a:xfrm>
          <a:prstGeom prst="rect">
            <a:avLst/>
          </a:prstGeom>
        </p:spPr>
        <p:txBody>
          <a:bodyPr/>
          <a:lstStyle>
            <a:lvl1pPr algn="ctr">
              <a:defRPr>
                <a:solidFill>
                  <a:srgbClr val="006096"/>
                </a:solidFill>
              </a:defRPr>
            </a:lvl1pPr>
          </a:lstStyle>
          <a:p>
            <a:pPr>
              <a:defRPr/>
            </a:pPr>
            <a:fld id="{2F8EF95E-660F-6F48-9B3C-B3F93E20ACE1}" type="slidenum">
              <a:rPr lang="en-US" smtClean="0"/>
              <a:pPr>
                <a:defRPr/>
              </a:pPr>
              <a:t>‹#›</a:t>
            </a:fld>
            <a:endParaRPr lang="en-US" dirty="0"/>
          </a:p>
        </p:txBody>
      </p:sp>
    </p:spTree>
    <p:extLst>
      <p:ext uri="{BB962C8B-B14F-4D97-AF65-F5344CB8AC3E}">
        <p14:creationId xmlns:p14="http://schemas.microsoft.com/office/powerpoint/2010/main" val="1264984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502445"/>
            <a:ext cx="4040188" cy="773906"/>
          </a:xfrm>
        </p:spPr>
        <p:txBody>
          <a:bodyPr anchor="b"/>
          <a:lstStyle>
            <a:lvl1pPr marL="0" indent="0">
              <a:buNone/>
              <a:defRPr sz="2400" b="1">
                <a:solidFill>
                  <a:srgbClr val="00609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1276350"/>
            <a:ext cx="4040188" cy="2963466"/>
          </a:xfrm>
        </p:spPr>
        <p:txBody>
          <a:bodyPr/>
          <a:lstStyle>
            <a:lvl1pPr>
              <a:defRPr sz="2400">
                <a:solidFill>
                  <a:srgbClr val="006096"/>
                </a:solidFill>
              </a:defRPr>
            </a:lvl1pPr>
            <a:lvl2pPr>
              <a:defRPr sz="2000">
                <a:solidFill>
                  <a:srgbClr val="006096"/>
                </a:solidFill>
              </a:defRPr>
            </a:lvl2pPr>
            <a:lvl3pPr>
              <a:defRPr sz="1800">
                <a:solidFill>
                  <a:srgbClr val="006096"/>
                </a:solidFill>
              </a:defRPr>
            </a:lvl3pPr>
            <a:lvl4pPr>
              <a:defRPr sz="1600">
                <a:solidFill>
                  <a:srgbClr val="006096"/>
                </a:solidFill>
              </a:defRPr>
            </a:lvl4pPr>
            <a:lvl5pPr>
              <a:defRPr sz="1600">
                <a:solidFill>
                  <a:srgbClr val="006096"/>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6" y="502445"/>
            <a:ext cx="4041775" cy="773906"/>
          </a:xfrm>
        </p:spPr>
        <p:txBody>
          <a:bodyPr anchor="b"/>
          <a:lstStyle>
            <a:lvl1pPr marL="0" indent="0">
              <a:buNone/>
              <a:defRPr sz="2400" b="1">
                <a:solidFill>
                  <a:srgbClr val="00609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6" y="1276350"/>
            <a:ext cx="4041775" cy="2963466"/>
          </a:xfrm>
        </p:spPr>
        <p:txBody>
          <a:bodyPr/>
          <a:lstStyle>
            <a:lvl1pPr>
              <a:defRPr sz="2400">
                <a:solidFill>
                  <a:srgbClr val="006096"/>
                </a:solidFill>
              </a:defRPr>
            </a:lvl1pPr>
            <a:lvl2pPr>
              <a:defRPr sz="2000">
                <a:solidFill>
                  <a:srgbClr val="006096"/>
                </a:solidFill>
              </a:defRPr>
            </a:lvl2pPr>
            <a:lvl3pPr>
              <a:defRPr sz="1800">
                <a:solidFill>
                  <a:srgbClr val="006096"/>
                </a:solidFill>
              </a:defRPr>
            </a:lvl3pPr>
            <a:lvl4pPr>
              <a:defRPr sz="1600">
                <a:solidFill>
                  <a:srgbClr val="006096"/>
                </a:solidFill>
              </a:defRPr>
            </a:lvl4pPr>
            <a:lvl5pPr>
              <a:defRPr sz="1600">
                <a:solidFill>
                  <a:srgbClr val="006096"/>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8"/>
          <p:cNvSpPr>
            <a:spLocks noGrp="1"/>
          </p:cNvSpPr>
          <p:nvPr>
            <p:ph type="sldNum" sz="quarter" idx="10"/>
          </p:nvPr>
        </p:nvSpPr>
        <p:spPr>
          <a:xfrm>
            <a:off x="3505200" y="4767263"/>
            <a:ext cx="2133600" cy="274637"/>
          </a:xfrm>
          <a:prstGeom prst="rect">
            <a:avLst/>
          </a:prstGeom>
        </p:spPr>
        <p:txBody>
          <a:bodyPr/>
          <a:lstStyle>
            <a:lvl1pPr algn="ctr">
              <a:defRPr>
                <a:solidFill>
                  <a:srgbClr val="006096"/>
                </a:solidFill>
              </a:defRPr>
            </a:lvl1pPr>
          </a:lstStyle>
          <a:p>
            <a:pPr>
              <a:defRPr/>
            </a:pPr>
            <a:fld id="{57A9B1A9-890C-8B44-BE90-7CB4395EE4D3}" type="slidenum">
              <a:rPr lang="en-US" smtClean="0"/>
              <a:pPr>
                <a:defRPr/>
              </a:pPr>
              <a:t>‹#›</a:t>
            </a:fld>
            <a:endParaRPr lang="en-US" dirty="0"/>
          </a:p>
        </p:txBody>
      </p:sp>
    </p:spTree>
    <p:extLst>
      <p:ext uri="{BB962C8B-B14F-4D97-AF65-F5344CB8AC3E}">
        <p14:creationId xmlns:p14="http://schemas.microsoft.com/office/powerpoint/2010/main" val="4184604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6096"/>
                </a:solidFill>
              </a:defRPr>
            </a:lvl1pPr>
          </a:lstStyle>
          <a:p>
            <a:r>
              <a:rPr lang="en-US" dirty="0"/>
              <a:t>Click to edit Master title style</a:t>
            </a:r>
          </a:p>
        </p:txBody>
      </p:sp>
      <p:sp>
        <p:nvSpPr>
          <p:cNvPr id="3" name="Slide Number Placeholder 4"/>
          <p:cNvSpPr>
            <a:spLocks noGrp="1"/>
          </p:cNvSpPr>
          <p:nvPr>
            <p:ph type="sldNum" sz="quarter" idx="10"/>
          </p:nvPr>
        </p:nvSpPr>
        <p:spPr>
          <a:xfrm>
            <a:off x="3505200" y="4767263"/>
            <a:ext cx="2133600" cy="274637"/>
          </a:xfrm>
          <a:prstGeom prst="rect">
            <a:avLst/>
          </a:prstGeom>
        </p:spPr>
        <p:txBody>
          <a:bodyPr/>
          <a:lstStyle>
            <a:lvl1pPr algn="ctr">
              <a:defRPr>
                <a:solidFill>
                  <a:srgbClr val="006096"/>
                </a:solidFill>
              </a:defRPr>
            </a:lvl1pPr>
          </a:lstStyle>
          <a:p>
            <a:pPr>
              <a:defRPr/>
            </a:pPr>
            <a:fld id="{388F1A38-2662-714D-BA55-F0640804B748}" type="slidenum">
              <a:rPr lang="en-US" smtClean="0"/>
              <a:pPr>
                <a:defRPr/>
              </a:pPr>
              <a:t>‹#›</a:t>
            </a:fld>
            <a:endParaRPr lang="en-US" dirty="0"/>
          </a:p>
        </p:txBody>
      </p:sp>
    </p:spTree>
    <p:extLst>
      <p:ext uri="{BB962C8B-B14F-4D97-AF65-F5344CB8AC3E}">
        <p14:creationId xmlns:p14="http://schemas.microsoft.com/office/powerpoint/2010/main" val="2889544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Slide Number Placeholder 3"/>
          <p:cNvSpPr>
            <a:spLocks noGrp="1"/>
          </p:cNvSpPr>
          <p:nvPr>
            <p:ph type="sldNum" sz="quarter" idx="10"/>
          </p:nvPr>
        </p:nvSpPr>
        <p:spPr>
          <a:xfrm>
            <a:off x="3505200" y="4767263"/>
            <a:ext cx="2133600" cy="274637"/>
          </a:xfrm>
          <a:prstGeom prst="rect">
            <a:avLst/>
          </a:prstGeom>
        </p:spPr>
        <p:txBody>
          <a:bodyPr/>
          <a:lstStyle>
            <a:lvl1pPr algn="ctr">
              <a:defRPr>
                <a:solidFill>
                  <a:srgbClr val="006096"/>
                </a:solidFill>
              </a:defRPr>
            </a:lvl1pPr>
          </a:lstStyle>
          <a:p>
            <a:pPr>
              <a:defRPr/>
            </a:pPr>
            <a:fld id="{D5524B65-BD56-BC42-A8D4-F7B262BC0E77}" type="slidenum">
              <a:rPr lang="en-US" smtClean="0"/>
              <a:pPr>
                <a:defRPr/>
              </a:pPr>
              <a:t>‹#›</a:t>
            </a:fld>
            <a:endParaRPr lang="en-US" dirty="0"/>
          </a:p>
        </p:txBody>
      </p:sp>
    </p:spTree>
    <p:extLst>
      <p:ext uri="{BB962C8B-B14F-4D97-AF65-F5344CB8AC3E}">
        <p14:creationId xmlns:p14="http://schemas.microsoft.com/office/powerpoint/2010/main" val="4246038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1" y="514350"/>
            <a:ext cx="3008313" cy="947738"/>
          </a:xfrm>
        </p:spPr>
        <p:txBody>
          <a:bodyPr anchor="b"/>
          <a:lstStyle>
            <a:lvl1pPr algn="l">
              <a:defRPr sz="2000" b="1">
                <a:solidFill>
                  <a:srgbClr val="006096"/>
                </a:solidFill>
              </a:defRPr>
            </a:lvl1pPr>
          </a:lstStyle>
          <a:p>
            <a:r>
              <a:rPr lang="en-US" dirty="0"/>
              <a:t>Click to edit Master title style</a:t>
            </a:r>
          </a:p>
        </p:txBody>
      </p:sp>
      <p:sp>
        <p:nvSpPr>
          <p:cNvPr id="3" name="Content Placeholder 2"/>
          <p:cNvSpPr>
            <a:spLocks noGrp="1"/>
          </p:cNvSpPr>
          <p:nvPr>
            <p:ph idx="1"/>
          </p:nvPr>
        </p:nvSpPr>
        <p:spPr>
          <a:xfrm>
            <a:off x="3575050" y="514351"/>
            <a:ext cx="5111750" cy="3581400"/>
          </a:xfrm>
        </p:spPr>
        <p:txBody>
          <a:bodyPr/>
          <a:lstStyle>
            <a:lvl1pPr>
              <a:defRPr sz="3200">
                <a:solidFill>
                  <a:srgbClr val="006096"/>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1" y="1657351"/>
            <a:ext cx="3008313" cy="2438400"/>
          </a:xfrm>
        </p:spPr>
        <p:txBody>
          <a:bodyPr/>
          <a:lstStyle>
            <a:lvl1pPr marL="0" indent="0">
              <a:buNone/>
              <a:defRPr sz="1400">
                <a:solidFill>
                  <a:srgbClr val="00609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Slide Number Placeholder 6"/>
          <p:cNvSpPr>
            <a:spLocks noGrp="1"/>
          </p:cNvSpPr>
          <p:nvPr>
            <p:ph type="sldNum" sz="quarter" idx="10"/>
          </p:nvPr>
        </p:nvSpPr>
        <p:spPr>
          <a:xfrm>
            <a:off x="3352800" y="4767263"/>
            <a:ext cx="2133600" cy="274637"/>
          </a:xfrm>
          <a:prstGeom prst="rect">
            <a:avLst/>
          </a:prstGeom>
        </p:spPr>
        <p:txBody>
          <a:bodyPr/>
          <a:lstStyle>
            <a:lvl1pPr algn="ctr">
              <a:defRPr>
                <a:solidFill>
                  <a:srgbClr val="006096"/>
                </a:solidFill>
              </a:defRPr>
            </a:lvl1pPr>
          </a:lstStyle>
          <a:p>
            <a:pPr>
              <a:defRPr/>
            </a:pPr>
            <a:fld id="{0C045864-67DE-844A-AC03-EBD93572A568}" type="slidenum">
              <a:rPr lang="en-US" smtClean="0"/>
              <a:pPr>
                <a:defRPr/>
              </a:pPr>
              <a:t>‹#›</a:t>
            </a:fld>
            <a:endParaRPr lang="en-US" dirty="0"/>
          </a:p>
        </p:txBody>
      </p:sp>
    </p:spTree>
    <p:extLst>
      <p:ext uri="{BB962C8B-B14F-4D97-AF65-F5344CB8AC3E}">
        <p14:creationId xmlns:p14="http://schemas.microsoft.com/office/powerpoint/2010/main" val="2971630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solidFill>
                  <a:srgbClr val="006096"/>
                </a:solidFill>
              </a:defRPr>
            </a:lvl1pPr>
          </a:lstStyle>
          <a:p>
            <a:r>
              <a:rPr lang="en-US" dirty="0"/>
              <a:t>Click to edit Master title style</a:t>
            </a:r>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4025503"/>
            <a:ext cx="5486400" cy="375047"/>
          </a:xfrm>
        </p:spPr>
        <p:txBody>
          <a:bodyPr/>
          <a:lstStyle>
            <a:lvl1pPr marL="0" indent="0">
              <a:buNone/>
              <a:defRPr sz="1400">
                <a:solidFill>
                  <a:srgbClr val="00609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Slide Number Placeholder 6"/>
          <p:cNvSpPr>
            <a:spLocks noGrp="1"/>
          </p:cNvSpPr>
          <p:nvPr>
            <p:ph type="sldNum" sz="quarter" idx="10"/>
          </p:nvPr>
        </p:nvSpPr>
        <p:spPr>
          <a:xfrm>
            <a:off x="3352800" y="4767263"/>
            <a:ext cx="2133600" cy="274637"/>
          </a:xfrm>
          <a:prstGeom prst="rect">
            <a:avLst/>
          </a:prstGeom>
        </p:spPr>
        <p:txBody>
          <a:bodyPr/>
          <a:lstStyle>
            <a:lvl1pPr algn="ctr">
              <a:defRPr>
                <a:solidFill>
                  <a:srgbClr val="006096"/>
                </a:solidFill>
              </a:defRPr>
            </a:lvl1pPr>
          </a:lstStyle>
          <a:p>
            <a:pPr>
              <a:defRPr/>
            </a:pPr>
            <a:fld id="{34742D8B-8594-4B44-80B0-BECC0F075DC4}" type="slidenum">
              <a:rPr lang="en-US" smtClean="0"/>
              <a:pPr>
                <a:defRPr/>
              </a:pPr>
              <a:t>‹#›</a:t>
            </a:fld>
            <a:endParaRPr lang="en-US" dirty="0"/>
          </a:p>
        </p:txBody>
      </p:sp>
    </p:spTree>
    <p:extLst>
      <p:ext uri="{BB962C8B-B14F-4D97-AF65-F5344CB8AC3E}">
        <p14:creationId xmlns:p14="http://schemas.microsoft.com/office/powerpoint/2010/main" val="531183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590550"/>
            <a:ext cx="8229600" cy="742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19250"/>
            <a:ext cx="8229600" cy="2651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880"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hf hdr="0" ftr="0" dt="0"/>
  <p:txStyles>
    <p:titleStyle>
      <a:lvl1pPr algn="ctr" defTabSz="457200" rtl="0" eaLnBrk="0" fontAlgn="base" hangingPunct="0">
        <a:spcBef>
          <a:spcPct val="0"/>
        </a:spcBef>
        <a:spcAft>
          <a:spcPct val="0"/>
        </a:spcAft>
        <a:defRPr sz="3200" kern="1200">
          <a:solidFill>
            <a:schemeClr val="bg1"/>
          </a:solidFill>
          <a:latin typeface="Calibri"/>
          <a:ea typeface="Geneva" pitchFamily="-65" charset="-128"/>
          <a:cs typeface="Calibri"/>
        </a:defRPr>
      </a:lvl1pPr>
      <a:lvl2pPr algn="ctr" defTabSz="457200" rtl="0" eaLnBrk="0" fontAlgn="base" hangingPunct="0">
        <a:spcBef>
          <a:spcPct val="0"/>
        </a:spcBef>
        <a:spcAft>
          <a:spcPct val="0"/>
        </a:spcAft>
        <a:defRPr sz="3200">
          <a:solidFill>
            <a:schemeClr val="tx1"/>
          </a:solidFill>
          <a:latin typeface="Helvetica Neue" pitchFamily="-65" charset="0"/>
          <a:ea typeface="Geneva" pitchFamily="-65" charset="-128"/>
          <a:cs typeface="Geneva" pitchFamily="-65" charset="-128"/>
        </a:defRPr>
      </a:lvl2pPr>
      <a:lvl3pPr algn="ctr" defTabSz="457200" rtl="0" eaLnBrk="0" fontAlgn="base" hangingPunct="0">
        <a:spcBef>
          <a:spcPct val="0"/>
        </a:spcBef>
        <a:spcAft>
          <a:spcPct val="0"/>
        </a:spcAft>
        <a:defRPr sz="3200">
          <a:solidFill>
            <a:schemeClr val="tx1"/>
          </a:solidFill>
          <a:latin typeface="Helvetica Neue" pitchFamily="-65" charset="0"/>
          <a:ea typeface="Geneva" pitchFamily="-65" charset="-128"/>
          <a:cs typeface="Geneva" pitchFamily="-65" charset="-128"/>
        </a:defRPr>
      </a:lvl3pPr>
      <a:lvl4pPr algn="ctr" defTabSz="457200" rtl="0" eaLnBrk="0" fontAlgn="base" hangingPunct="0">
        <a:spcBef>
          <a:spcPct val="0"/>
        </a:spcBef>
        <a:spcAft>
          <a:spcPct val="0"/>
        </a:spcAft>
        <a:defRPr sz="3200">
          <a:solidFill>
            <a:schemeClr val="tx1"/>
          </a:solidFill>
          <a:latin typeface="Helvetica Neue" pitchFamily="-65" charset="0"/>
          <a:ea typeface="Geneva" pitchFamily="-65" charset="-128"/>
          <a:cs typeface="Geneva" pitchFamily="-65" charset="-128"/>
        </a:defRPr>
      </a:lvl4pPr>
      <a:lvl5pPr algn="ctr" defTabSz="457200" rtl="0" eaLnBrk="0" fontAlgn="base" hangingPunct="0">
        <a:spcBef>
          <a:spcPct val="0"/>
        </a:spcBef>
        <a:spcAft>
          <a:spcPct val="0"/>
        </a:spcAft>
        <a:defRPr sz="3200">
          <a:solidFill>
            <a:schemeClr val="tx1"/>
          </a:solidFill>
          <a:latin typeface="Helvetica Neue" pitchFamily="-65" charset="0"/>
          <a:ea typeface="Geneva" pitchFamily="-65" charset="-128"/>
          <a:cs typeface="Geneva" pitchFamily="-65" charset="-128"/>
        </a:defRPr>
      </a:lvl5pPr>
      <a:lvl6pPr marL="457200" algn="ctr" defTabSz="457200" rtl="0" fontAlgn="base">
        <a:spcBef>
          <a:spcPct val="0"/>
        </a:spcBef>
        <a:spcAft>
          <a:spcPct val="0"/>
        </a:spcAft>
        <a:defRPr sz="3200">
          <a:solidFill>
            <a:schemeClr val="tx1"/>
          </a:solidFill>
          <a:latin typeface="Helvetica Neue" pitchFamily="-65" charset="0"/>
          <a:ea typeface="Geneva" pitchFamily="-65" charset="-128"/>
          <a:cs typeface="Geneva" pitchFamily="-65" charset="-128"/>
        </a:defRPr>
      </a:lvl6pPr>
      <a:lvl7pPr marL="914400" algn="ctr" defTabSz="457200" rtl="0" fontAlgn="base">
        <a:spcBef>
          <a:spcPct val="0"/>
        </a:spcBef>
        <a:spcAft>
          <a:spcPct val="0"/>
        </a:spcAft>
        <a:defRPr sz="3200">
          <a:solidFill>
            <a:schemeClr val="tx1"/>
          </a:solidFill>
          <a:latin typeface="Helvetica Neue" pitchFamily="-65" charset="0"/>
          <a:ea typeface="Geneva" pitchFamily="-65" charset="-128"/>
          <a:cs typeface="Geneva" pitchFamily="-65" charset="-128"/>
        </a:defRPr>
      </a:lvl7pPr>
      <a:lvl8pPr marL="1371600" algn="ctr" defTabSz="457200" rtl="0" fontAlgn="base">
        <a:spcBef>
          <a:spcPct val="0"/>
        </a:spcBef>
        <a:spcAft>
          <a:spcPct val="0"/>
        </a:spcAft>
        <a:defRPr sz="3200">
          <a:solidFill>
            <a:schemeClr val="tx1"/>
          </a:solidFill>
          <a:latin typeface="Helvetica Neue" pitchFamily="-65" charset="0"/>
          <a:ea typeface="Geneva" pitchFamily="-65" charset="-128"/>
          <a:cs typeface="Geneva" pitchFamily="-65" charset="-128"/>
        </a:defRPr>
      </a:lvl8pPr>
      <a:lvl9pPr marL="1828800" algn="ctr" defTabSz="457200" rtl="0" fontAlgn="base">
        <a:spcBef>
          <a:spcPct val="0"/>
        </a:spcBef>
        <a:spcAft>
          <a:spcPct val="0"/>
        </a:spcAft>
        <a:defRPr sz="3200">
          <a:solidFill>
            <a:schemeClr val="tx1"/>
          </a:solidFill>
          <a:latin typeface="Helvetica Neue" pitchFamily="-65" charset="0"/>
          <a:ea typeface="Geneva" pitchFamily="-65" charset="-128"/>
          <a:cs typeface="Geneva" pitchFamily="-65" charset="-128"/>
        </a:defRPr>
      </a:lvl9pPr>
    </p:titleStyle>
    <p:bodyStyle>
      <a:lvl1pPr marL="342900" indent="-342900" algn="l" defTabSz="457200" rtl="0" eaLnBrk="0" fontAlgn="base" hangingPunct="0">
        <a:spcBef>
          <a:spcPct val="20000"/>
        </a:spcBef>
        <a:spcAft>
          <a:spcPct val="0"/>
        </a:spcAft>
        <a:buFont typeface="Arial" charset="0"/>
        <a:buChar char="•"/>
        <a:defRPr kern="1200">
          <a:solidFill>
            <a:schemeClr val="bg1"/>
          </a:solidFill>
          <a:latin typeface="Calibri"/>
          <a:ea typeface="Geneva" pitchFamily="-65" charset="-128"/>
          <a:cs typeface="Calibri"/>
        </a:defRPr>
      </a:lvl1pPr>
      <a:lvl2pPr marL="742950" indent="-285750" algn="l" defTabSz="457200" rtl="0" eaLnBrk="0" fontAlgn="base" hangingPunct="0">
        <a:spcBef>
          <a:spcPct val="20000"/>
        </a:spcBef>
        <a:spcAft>
          <a:spcPct val="0"/>
        </a:spcAft>
        <a:buFont typeface="Arial" charset="0"/>
        <a:buChar char="–"/>
        <a:defRPr kern="1200">
          <a:solidFill>
            <a:schemeClr val="bg1"/>
          </a:solidFill>
          <a:latin typeface="Calibri"/>
          <a:ea typeface="Geneva" pitchFamily="-65" charset="-128"/>
          <a:cs typeface="Calibri"/>
        </a:defRPr>
      </a:lvl2pPr>
      <a:lvl3pPr marL="1143000" indent="-228600" algn="l" defTabSz="457200" rtl="0" eaLnBrk="0" fontAlgn="base" hangingPunct="0">
        <a:spcBef>
          <a:spcPct val="20000"/>
        </a:spcBef>
        <a:spcAft>
          <a:spcPct val="0"/>
        </a:spcAft>
        <a:buFont typeface="Arial" charset="0"/>
        <a:buChar char="•"/>
        <a:defRPr kern="1200">
          <a:solidFill>
            <a:schemeClr val="bg1"/>
          </a:solidFill>
          <a:latin typeface="Calibri"/>
          <a:ea typeface="ヒラギノ角ゴ Pro W3" charset="-128"/>
          <a:cs typeface="Calibri"/>
        </a:defRPr>
      </a:lvl3pPr>
      <a:lvl4pPr marL="1600200" indent="-228600" algn="l" defTabSz="457200" rtl="0" eaLnBrk="0" fontAlgn="base" hangingPunct="0">
        <a:spcBef>
          <a:spcPct val="20000"/>
        </a:spcBef>
        <a:spcAft>
          <a:spcPct val="0"/>
        </a:spcAft>
        <a:buFont typeface="Arial" charset="0"/>
        <a:buChar char="–"/>
        <a:defRPr kern="1200">
          <a:solidFill>
            <a:schemeClr val="bg1"/>
          </a:solidFill>
          <a:latin typeface="Calibri"/>
          <a:ea typeface="ヒラギノ角ゴ Pro W3" charset="-128"/>
          <a:cs typeface="Calibri"/>
        </a:defRPr>
      </a:lvl4pPr>
      <a:lvl5pPr marL="2057400" indent="-228600" algn="l" defTabSz="457200" rtl="0" eaLnBrk="0" fontAlgn="base" hangingPunct="0">
        <a:spcBef>
          <a:spcPct val="20000"/>
        </a:spcBef>
        <a:spcAft>
          <a:spcPct val="0"/>
        </a:spcAft>
        <a:buFont typeface="Arial" charset="0"/>
        <a:buChar char="»"/>
        <a:defRPr kern="1200">
          <a:solidFill>
            <a:schemeClr val="bg1"/>
          </a:solidFill>
          <a:latin typeface="Calibri"/>
          <a:ea typeface="ヒラギノ角ゴ Pro W3" charset="-128"/>
          <a:cs typeface="Calibri"/>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guides.lib.udel.edu/citationtools" TargetMode="External"/><Relationship Id="rId2" Type="http://schemas.openxmlformats.org/officeDocument/2006/relationships/hyperlink" Target="https://tomato-timer.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93B461-7169-5047-801F-ADD6162A024E}"/>
              </a:ext>
            </a:extLst>
          </p:cNvPr>
          <p:cNvSpPr>
            <a:spLocks noGrp="1"/>
          </p:cNvSpPr>
          <p:nvPr>
            <p:ph sz="quarter" idx="10"/>
          </p:nvPr>
        </p:nvSpPr>
        <p:spPr/>
        <p:txBody>
          <a:bodyPr/>
          <a:lstStyle/>
          <a:p>
            <a:r>
              <a:rPr lang="en-US" dirty="0"/>
              <a:t>The Organized Researcher:</a:t>
            </a:r>
          </a:p>
          <a:p>
            <a:r>
              <a:rPr lang="en-US" dirty="0"/>
              <a:t>How to Plan and Manage Your Project</a:t>
            </a:r>
          </a:p>
        </p:txBody>
      </p:sp>
      <p:sp>
        <p:nvSpPr>
          <p:cNvPr id="3" name="Content Placeholder 2">
            <a:extLst>
              <a:ext uri="{FF2B5EF4-FFF2-40B4-BE49-F238E27FC236}">
                <a16:creationId xmlns:a16="http://schemas.microsoft.com/office/drawing/2014/main" id="{326FF2BC-130E-454E-9865-6F360383A171}"/>
              </a:ext>
            </a:extLst>
          </p:cNvPr>
          <p:cNvSpPr>
            <a:spLocks noGrp="1"/>
          </p:cNvSpPr>
          <p:nvPr>
            <p:ph sz="quarter" idx="11"/>
          </p:nvPr>
        </p:nvSpPr>
        <p:spPr>
          <a:xfrm>
            <a:off x="1371600" y="2190750"/>
            <a:ext cx="6400800" cy="1219200"/>
          </a:xfrm>
        </p:spPr>
        <p:txBody>
          <a:bodyPr/>
          <a:lstStyle/>
          <a:p>
            <a:r>
              <a:rPr lang="en-US" dirty="0">
                <a:solidFill>
                  <a:schemeClr val="accent3">
                    <a:lumMod val="60000"/>
                    <a:lumOff val="40000"/>
                  </a:schemeClr>
                </a:solidFill>
              </a:rPr>
              <a:t>UD Writing Center Workshop </a:t>
            </a:r>
          </a:p>
          <a:p>
            <a:r>
              <a:rPr lang="en-US" dirty="0">
                <a:solidFill>
                  <a:schemeClr val="accent3">
                    <a:lumMod val="60000"/>
                    <a:lumOff val="40000"/>
                  </a:schemeClr>
                </a:solidFill>
              </a:rPr>
              <a:t>With Dr. Jennifer Follett, Writing Center Director</a:t>
            </a:r>
          </a:p>
          <a:p>
            <a:r>
              <a:rPr lang="en-US" dirty="0">
                <a:solidFill>
                  <a:schemeClr val="accent3">
                    <a:lumMod val="60000"/>
                    <a:lumOff val="40000"/>
                  </a:schemeClr>
                </a:solidFill>
              </a:rPr>
              <a:t>jfollett@udel.edu</a:t>
            </a:r>
          </a:p>
        </p:txBody>
      </p:sp>
      <p:sp>
        <p:nvSpPr>
          <p:cNvPr id="4" name="TextBox 3">
            <a:extLst>
              <a:ext uri="{FF2B5EF4-FFF2-40B4-BE49-F238E27FC236}">
                <a16:creationId xmlns:a16="http://schemas.microsoft.com/office/drawing/2014/main" id="{EABB3A20-691C-4B00-94C2-0D516276F66A}"/>
              </a:ext>
            </a:extLst>
          </p:cNvPr>
          <p:cNvSpPr txBox="1"/>
          <p:nvPr/>
        </p:nvSpPr>
        <p:spPr>
          <a:xfrm>
            <a:off x="2362200" y="3714750"/>
            <a:ext cx="3962400" cy="461665"/>
          </a:xfrm>
          <a:prstGeom prst="rect">
            <a:avLst/>
          </a:prstGeom>
          <a:noFill/>
        </p:spPr>
        <p:txBody>
          <a:bodyPr wrap="square" rtlCol="0">
            <a:spAutoFit/>
          </a:bodyPr>
          <a:lstStyle/>
          <a:p>
            <a:pPr algn="ctr"/>
            <a:r>
              <a:rPr lang="en-US" sz="2400" dirty="0">
                <a:solidFill>
                  <a:schemeClr val="bg1"/>
                </a:solidFill>
              </a:rPr>
              <a:t>10am Monday, June 15</a:t>
            </a:r>
          </a:p>
        </p:txBody>
      </p:sp>
    </p:spTree>
    <p:extLst>
      <p:ext uri="{BB962C8B-B14F-4D97-AF65-F5344CB8AC3E}">
        <p14:creationId xmlns:p14="http://schemas.microsoft.com/office/powerpoint/2010/main" val="1614157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4DE58CE-CC32-4035-8BFD-280675C47547}"/>
              </a:ext>
            </a:extLst>
          </p:cNvPr>
          <p:cNvSpPr>
            <a:spLocks noGrp="1"/>
          </p:cNvSpPr>
          <p:nvPr>
            <p:ph type="title"/>
          </p:nvPr>
        </p:nvSpPr>
        <p:spPr>
          <a:xfrm>
            <a:off x="457200" y="219075"/>
            <a:ext cx="8229600" cy="484187"/>
          </a:xfrm>
        </p:spPr>
        <p:txBody>
          <a:bodyPr/>
          <a:lstStyle/>
          <a:p>
            <a:r>
              <a:rPr lang="en-US" sz="2400" dirty="0"/>
              <a:t>Other ways to be productive/accountable</a:t>
            </a:r>
          </a:p>
        </p:txBody>
      </p:sp>
      <p:sp>
        <p:nvSpPr>
          <p:cNvPr id="8" name="Content Placeholder 7">
            <a:extLst>
              <a:ext uri="{FF2B5EF4-FFF2-40B4-BE49-F238E27FC236}">
                <a16:creationId xmlns:a16="http://schemas.microsoft.com/office/drawing/2014/main" id="{458C4E18-CFCC-4521-A772-EA168516689B}"/>
              </a:ext>
            </a:extLst>
          </p:cNvPr>
          <p:cNvSpPr>
            <a:spLocks noGrp="1"/>
          </p:cNvSpPr>
          <p:nvPr>
            <p:ph idx="1"/>
          </p:nvPr>
        </p:nvSpPr>
        <p:spPr>
          <a:xfrm>
            <a:off x="457200" y="703262"/>
            <a:ext cx="8229600" cy="3567113"/>
          </a:xfrm>
        </p:spPr>
        <p:txBody>
          <a:bodyPr/>
          <a:lstStyle/>
          <a:p>
            <a:r>
              <a:rPr lang="en-US" sz="1600" dirty="0"/>
              <a:t>Use a method for structuring your research/writing time. </a:t>
            </a:r>
          </a:p>
          <a:p>
            <a:pPr lvl="1"/>
            <a:r>
              <a:rPr lang="en-US" sz="1600" dirty="0"/>
              <a:t>I like Pomodoro: work for 25 minutes, take a 5 minute break. Take a 15-20 minute break every 4 cycles. </a:t>
            </a:r>
            <a:r>
              <a:rPr lang="en-US" sz="1600" dirty="0">
                <a:hlinkClick r:id="rId2"/>
              </a:rPr>
              <a:t>https://tomato-timer.com/</a:t>
            </a:r>
            <a:endParaRPr lang="en-US" sz="1600" dirty="0"/>
          </a:p>
          <a:p>
            <a:r>
              <a:rPr lang="en-US" sz="1600" dirty="0"/>
              <a:t>Keep that log &amp; calendar, and consider other management apps:</a:t>
            </a:r>
          </a:p>
          <a:p>
            <a:pPr lvl="1"/>
            <a:r>
              <a:rPr lang="en-US" sz="1600" dirty="0"/>
              <a:t>Trello: for visual organization of a project, notes to self, deadlines, etc. (can be used collaboratively) https://trello.com</a:t>
            </a:r>
          </a:p>
          <a:p>
            <a:r>
              <a:rPr lang="en-US" sz="1600" dirty="0"/>
              <a:t>Keep your data collection organized—create a template (Google forms works!) for inputting observation data or other analysis (</a:t>
            </a:r>
            <a:r>
              <a:rPr lang="en-US" sz="1600" dirty="0" err="1"/>
              <a:t>Nvivo</a:t>
            </a:r>
            <a:r>
              <a:rPr lang="en-US" sz="1600" dirty="0"/>
              <a:t>, etc.), and keep your literature organized with a log/bibliographic program:</a:t>
            </a:r>
          </a:p>
          <a:p>
            <a:pPr lvl="1"/>
            <a:r>
              <a:rPr lang="en-US" sz="1600" dirty="0"/>
              <a:t>Citation management: </a:t>
            </a:r>
            <a:r>
              <a:rPr lang="en-US" sz="1600" dirty="0">
                <a:hlinkClick r:id="rId3"/>
              </a:rPr>
              <a:t>https://guides.lib.udel.edu/citationtools</a:t>
            </a:r>
            <a:endParaRPr lang="en-US" sz="1600" dirty="0"/>
          </a:p>
          <a:p>
            <a:pPr>
              <a:buFont typeface="Arial" panose="020B0604020202020204" pitchFamily="34" charset="0"/>
              <a:buChar char="•"/>
            </a:pPr>
            <a:r>
              <a:rPr lang="en-US" sz="1600" dirty="0"/>
              <a:t>Consider a research group/buddy for goal-setting and check-ins</a:t>
            </a:r>
          </a:p>
          <a:p>
            <a:pPr>
              <a:buFont typeface="Arial" panose="020B0604020202020204" pitchFamily="34" charset="0"/>
              <a:buChar char="•"/>
            </a:pPr>
            <a:r>
              <a:rPr lang="en-US" sz="1600" dirty="0"/>
              <a:t>Make writing center appointments!</a:t>
            </a:r>
          </a:p>
          <a:p>
            <a:endParaRPr lang="en-US" dirty="0"/>
          </a:p>
          <a:p>
            <a:endParaRPr lang="en-US" dirty="0"/>
          </a:p>
        </p:txBody>
      </p:sp>
      <p:sp>
        <p:nvSpPr>
          <p:cNvPr id="5" name="Slide Number Placeholder 4">
            <a:extLst>
              <a:ext uri="{FF2B5EF4-FFF2-40B4-BE49-F238E27FC236}">
                <a16:creationId xmlns:a16="http://schemas.microsoft.com/office/drawing/2014/main" id="{12A91E11-6C91-F64C-90B5-39DD70E579A6}"/>
              </a:ext>
            </a:extLst>
          </p:cNvPr>
          <p:cNvSpPr>
            <a:spLocks noGrp="1"/>
          </p:cNvSpPr>
          <p:nvPr>
            <p:ph type="sldNum" sz="quarter" idx="10"/>
          </p:nvPr>
        </p:nvSpPr>
        <p:spPr/>
        <p:txBody>
          <a:bodyPr/>
          <a:lstStyle/>
          <a:p>
            <a:pPr>
              <a:defRPr/>
            </a:pPr>
            <a:fld id="{34742D8B-8594-4B44-80B0-BECC0F075DC4}" type="slidenum">
              <a:rPr lang="en-US" smtClean="0"/>
              <a:pPr>
                <a:defRPr/>
              </a:pPr>
              <a:t>9</a:t>
            </a:fld>
            <a:endParaRPr lang="en-US" dirty="0"/>
          </a:p>
        </p:txBody>
      </p:sp>
    </p:spTree>
    <p:extLst>
      <p:ext uri="{BB962C8B-B14F-4D97-AF65-F5344CB8AC3E}">
        <p14:creationId xmlns:p14="http://schemas.microsoft.com/office/powerpoint/2010/main" val="2791432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
                                            <p:txEl>
                                              <p:pRg st="1" end="1"/>
                                            </p:txEl>
                                          </p:spTgt>
                                        </p:tgtEl>
                                        <p:attrNameLst>
                                          <p:attrName>style.visibility</p:attrName>
                                        </p:attrNameLst>
                                      </p:cBhvr>
                                      <p:to>
                                        <p:strVal val="visible"/>
                                      </p:to>
                                    </p:set>
                                    <p:animEffect transition="in" filter="fade">
                                      <p:cBhvr>
                                        <p:cTn id="10" dur="500"/>
                                        <p:tgtEl>
                                          <p:spTgt spid="8">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animEffect transition="in" filter="fade">
                                      <p:cBhvr>
                                        <p:cTn id="15" dur="500"/>
                                        <p:tgtEl>
                                          <p:spTgt spid="8">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8">
                                            <p:txEl>
                                              <p:pRg st="3" end="3"/>
                                            </p:txEl>
                                          </p:spTgt>
                                        </p:tgtEl>
                                        <p:attrNameLst>
                                          <p:attrName>style.visibility</p:attrName>
                                        </p:attrNameLst>
                                      </p:cBhvr>
                                      <p:to>
                                        <p:strVal val="visible"/>
                                      </p:to>
                                    </p:set>
                                    <p:animEffect transition="in" filter="fade">
                                      <p:cBhvr>
                                        <p:cTn id="18" dur="500"/>
                                        <p:tgtEl>
                                          <p:spTgt spid="8">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animEffect transition="in" filter="fade">
                                      <p:cBhvr>
                                        <p:cTn id="23" dur="500"/>
                                        <p:tgtEl>
                                          <p:spTgt spid="8">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8">
                                            <p:txEl>
                                              <p:pRg st="5" end="5"/>
                                            </p:txEl>
                                          </p:spTgt>
                                        </p:tgtEl>
                                        <p:attrNameLst>
                                          <p:attrName>style.visibility</p:attrName>
                                        </p:attrNameLst>
                                      </p:cBhvr>
                                      <p:to>
                                        <p:strVal val="visible"/>
                                      </p:to>
                                    </p:set>
                                    <p:animEffect transition="in" filter="fade">
                                      <p:cBhvr>
                                        <p:cTn id="26" dur="500"/>
                                        <p:tgtEl>
                                          <p:spTgt spid="8">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8">
                                            <p:txEl>
                                              <p:pRg st="6" end="6"/>
                                            </p:txEl>
                                          </p:spTgt>
                                        </p:tgtEl>
                                        <p:attrNameLst>
                                          <p:attrName>style.visibility</p:attrName>
                                        </p:attrNameLst>
                                      </p:cBhvr>
                                      <p:to>
                                        <p:strVal val="visible"/>
                                      </p:to>
                                    </p:set>
                                    <p:animEffect transition="in" filter="fade">
                                      <p:cBhvr>
                                        <p:cTn id="31" dur="500"/>
                                        <p:tgtEl>
                                          <p:spTgt spid="8">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8">
                                            <p:txEl>
                                              <p:pRg st="7" end="7"/>
                                            </p:txEl>
                                          </p:spTgt>
                                        </p:tgtEl>
                                        <p:attrNameLst>
                                          <p:attrName>style.visibility</p:attrName>
                                        </p:attrNameLst>
                                      </p:cBhvr>
                                      <p:to>
                                        <p:strVal val="visible"/>
                                      </p:to>
                                    </p:set>
                                    <p:animEffect transition="in" filter="fade">
                                      <p:cBhvr>
                                        <p:cTn id="36" dur="5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466ED-4D45-E44D-B8B1-9C2A3101F73B}"/>
              </a:ext>
            </a:extLst>
          </p:cNvPr>
          <p:cNvSpPr>
            <a:spLocks noGrp="1"/>
          </p:cNvSpPr>
          <p:nvPr>
            <p:ph type="title"/>
          </p:nvPr>
        </p:nvSpPr>
        <p:spPr/>
        <p:txBody>
          <a:bodyPr/>
          <a:lstStyle/>
          <a:p>
            <a:r>
              <a:rPr lang="en-US" dirty="0"/>
              <a:t>Welcome!</a:t>
            </a:r>
          </a:p>
        </p:txBody>
      </p:sp>
      <p:sp>
        <p:nvSpPr>
          <p:cNvPr id="3" name="Content Placeholder 2">
            <a:extLst>
              <a:ext uri="{FF2B5EF4-FFF2-40B4-BE49-F238E27FC236}">
                <a16:creationId xmlns:a16="http://schemas.microsoft.com/office/drawing/2014/main" id="{029A3627-267D-004F-94BF-63E6F1C2B87C}"/>
              </a:ext>
            </a:extLst>
          </p:cNvPr>
          <p:cNvSpPr>
            <a:spLocks noGrp="1"/>
          </p:cNvSpPr>
          <p:nvPr>
            <p:ph idx="1"/>
          </p:nvPr>
        </p:nvSpPr>
        <p:spPr/>
        <p:txBody>
          <a:bodyPr/>
          <a:lstStyle/>
          <a:p>
            <a:r>
              <a:rPr lang="en-US" dirty="0"/>
              <a:t>Starting with the end goal: describing your final “deliverables”</a:t>
            </a:r>
          </a:p>
          <a:p>
            <a:r>
              <a:rPr lang="en-US" dirty="0"/>
              <a:t>Breaking it down into discrete tasks</a:t>
            </a:r>
          </a:p>
          <a:p>
            <a:r>
              <a:rPr lang="en-US" dirty="0"/>
              <a:t>Recursive planning: with a calendar and log</a:t>
            </a:r>
          </a:p>
          <a:p>
            <a:r>
              <a:rPr lang="en-US" dirty="0"/>
              <a:t>Communicating with your faculty mentor</a:t>
            </a:r>
          </a:p>
          <a:p>
            <a:r>
              <a:rPr lang="en-US" dirty="0"/>
              <a:t>Creating your own accountability &amp; productivity structure</a:t>
            </a:r>
          </a:p>
          <a:p>
            <a:endParaRPr lang="en-US" dirty="0"/>
          </a:p>
          <a:p>
            <a:endParaRPr lang="en-US" dirty="0"/>
          </a:p>
        </p:txBody>
      </p:sp>
      <p:sp>
        <p:nvSpPr>
          <p:cNvPr id="4" name="Slide Number Placeholder 3">
            <a:extLst>
              <a:ext uri="{FF2B5EF4-FFF2-40B4-BE49-F238E27FC236}">
                <a16:creationId xmlns:a16="http://schemas.microsoft.com/office/drawing/2014/main" id="{EA6E2337-1E4F-774E-919D-D374915A7EB0}"/>
              </a:ext>
            </a:extLst>
          </p:cNvPr>
          <p:cNvSpPr>
            <a:spLocks noGrp="1"/>
          </p:cNvSpPr>
          <p:nvPr>
            <p:ph type="sldNum" sz="quarter" idx="10"/>
          </p:nvPr>
        </p:nvSpPr>
        <p:spPr/>
        <p:txBody>
          <a:bodyPr/>
          <a:lstStyle/>
          <a:p>
            <a:pPr>
              <a:defRPr/>
            </a:pPr>
            <a:fld id="{67ED70C6-FDCB-5747-9A21-CEFC4DDC4D7F}" type="slidenum">
              <a:rPr lang="en-US" smtClean="0"/>
              <a:pPr>
                <a:defRPr/>
              </a:pPr>
              <a:t>1</a:t>
            </a:fld>
            <a:endParaRPr lang="en-US" dirty="0"/>
          </a:p>
        </p:txBody>
      </p:sp>
    </p:spTree>
    <p:extLst>
      <p:ext uri="{BB962C8B-B14F-4D97-AF65-F5344CB8AC3E}">
        <p14:creationId xmlns:p14="http://schemas.microsoft.com/office/powerpoint/2010/main" val="823941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86C87-6A57-423F-8A30-D5500B94325B}"/>
              </a:ext>
            </a:extLst>
          </p:cNvPr>
          <p:cNvSpPr>
            <a:spLocks noGrp="1"/>
          </p:cNvSpPr>
          <p:nvPr>
            <p:ph type="title"/>
          </p:nvPr>
        </p:nvSpPr>
        <p:spPr>
          <a:xfrm>
            <a:off x="457200" y="361950"/>
            <a:ext cx="8229600" cy="1219200"/>
          </a:xfrm>
        </p:spPr>
        <p:txBody>
          <a:bodyPr/>
          <a:lstStyle/>
          <a:p>
            <a:r>
              <a:rPr lang="en-US" sz="2800" dirty="0"/>
              <a:t>Starting with the end goal: describing your final “deliverables”</a:t>
            </a:r>
            <a:r>
              <a:rPr lang="en-US" dirty="0"/>
              <a:t/>
            </a:r>
            <a:br>
              <a:rPr lang="en-US" dirty="0"/>
            </a:br>
            <a:endParaRPr lang="en-US" dirty="0"/>
          </a:p>
        </p:txBody>
      </p:sp>
      <p:sp>
        <p:nvSpPr>
          <p:cNvPr id="3" name="Content Placeholder 2">
            <a:extLst>
              <a:ext uri="{FF2B5EF4-FFF2-40B4-BE49-F238E27FC236}">
                <a16:creationId xmlns:a16="http://schemas.microsoft.com/office/drawing/2014/main" id="{9203CAE8-E365-487F-A0DB-DB53C14A7DCC}"/>
              </a:ext>
            </a:extLst>
          </p:cNvPr>
          <p:cNvSpPr>
            <a:spLocks noGrp="1"/>
          </p:cNvSpPr>
          <p:nvPr>
            <p:ph idx="1"/>
          </p:nvPr>
        </p:nvSpPr>
        <p:spPr>
          <a:xfrm>
            <a:off x="457200" y="1276350"/>
            <a:ext cx="8229600" cy="2994025"/>
          </a:xfrm>
        </p:spPr>
        <p:txBody>
          <a:bodyPr/>
          <a:lstStyle/>
          <a:p>
            <a:pPr marL="0" indent="0">
              <a:buNone/>
            </a:pPr>
            <a:r>
              <a:rPr lang="en-US" dirty="0"/>
              <a:t>By X Date, I will produce: </a:t>
            </a:r>
          </a:p>
          <a:p>
            <a:pPr marL="0" indent="0">
              <a:buNone/>
            </a:pPr>
            <a:endParaRPr lang="en-US" dirty="0"/>
          </a:p>
          <a:p>
            <a:pPr marL="0" indent="0">
              <a:buNone/>
            </a:pPr>
            <a:r>
              <a:rPr lang="en-US" dirty="0"/>
              <a:t>Genre—what is the thing you’re producing? What are its features? Who is the audience?</a:t>
            </a:r>
          </a:p>
          <a:p>
            <a:pPr marL="0" indent="0">
              <a:buNone/>
            </a:pPr>
            <a:r>
              <a:rPr lang="en-US" dirty="0"/>
              <a:t>If written—how long? If other media—describe the size in an appropriate way.</a:t>
            </a:r>
          </a:p>
          <a:p>
            <a:pPr marL="0" indent="0">
              <a:buNone/>
            </a:pPr>
            <a:r>
              <a:rPr lang="en-US" dirty="0"/>
              <a:t>What question are you answering or what problem are you solving?</a:t>
            </a:r>
          </a:p>
          <a:p>
            <a:pPr marL="0" indent="0">
              <a:buNone/>
            </a:pPr>
            <a:r>
              <a:rPr lang="en-US" dirty="0"/>
              <a:t>Method of data collection—what are you doing? How many participants, texts, data sets, </a:t>
            </a:r>
            <a:r>
              <a:rPr lang="en-US" dirty="0" err="1"/>
              <a:t>etc</a:t>
            </a:r>
            <a:r>
              <a:rPr lang="en-US" dirty="0"/>
              <a:t> will you include?</a:t>
            </a:r>
          </a:p>
          <a:p>
            <a:pPr marL="0" indent="0">
              <a:buNone/>
            </a:pPr>
            <a:endParaRPr lang="en-US" dirty="0"/>
          </a:p>
        </p:txBody>
      </p:sp>
      <p:sp>
        <p:nvSpPr>
          <p:cNvPr id="4" name="Slide Number Placeholder 3">
            <a:extLst>
              <a:ext uri="{FF2B5EF4-FFF2-40B4-BE49-F238E27FC236}">
                <a16:creationId xmlns:a16="http://schemas.microsoft.com/office/drawing/2014/main" id="{03D4F457-C15F-4ADD-9563-CF8122398A66}"/>
              </a:ext>
            </a:extLst>
          </p:cNvPr>
          <p:cNvSpPr>
            <a:spLocks noGrp="1"/>
          </p:cNvSpPr>
          <p:nvPr>
            <p:ph type="sldNum" sz="quarter" idx="10"/>
          </p:nvPr>
        </p:nvSpPr>
        <p:spPr/>
        <p:txBody>
          <a:bodyPr/>
          <a:lstStyle/>
          <a:p>
            <a:pPr>
              <a:defRPr/>
            </a:pPr>
            <a:fld id="{67ED70C6-FDCB-5747-9A21-CEFC4DDC4D7F}" type="slidenum">
              <a:rPr lang="en-US" smtClean="0"/>
              <a:pPr>
                <a:defRPr/>
              </a:pPr>
              <a:t>2</a:t>
            </a:fld>
            <a:endParaRPr lang="en-US" dirty="0"/>
          </a:p>
        </p:txBody>
      </p:sp>
    </p:spTree>
    <p:extLst>
      <p:ext uri="{BB962C8B-B14F-4D97-AF65-F5344CB8AC3E}">
        <p14:creationId xmlns:p14="http://schemas.microsoft.com/office/powerpoint/2010/main" val="1681192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DF971-3776-4597-B15B-C04998BCCB89}"/>
              </a:ext>
            </a:extLst>
          </p:cNvPr>
          <p:cNvSpPr>
            <a:spLocks noGrp="1"/>
          </p:cNvSpPr>
          <p:nvPr>
            <p:ph type="title"/>
          </p:nvPr>
        </p:nvSpPr>
        <p:spPr/>
        <p:txBody>
          <a:bodyPr/>
          <a:lstStyle/>
          <a:p>
            <a:r>
              <a:rPr lang="en-US" dirty="0"/>
              <a:t>Naming the deliverable example:</a:t>
            </a:r>
          </a:p>
        </p:txBody>
      </p:sp>
      <p:sp>
        <p:nvSpPr>
          <p:cNvPr id="3" name="Content Placeholder 2">
            <a:extLst>
              <a:ext uri="{FF2B5EF4-FFF2-40B4-BE49-F238E27FC236}">
                <a16:creationId xmlns:a16="http://schemas.microsoft.com/office/drawing/2014/main" id="{D63A645D-D77B-42E2-80D0-418195DBA986}"/>
              </a:ext>
            </a:extLst>
          </p:cNvPr>
          <p:cNvSpPr>
            <a:spLocks noGrp="1"/>
          </p:cNvSpPr>
          <p:nvPr>
            <p:ph idx="1"/>
          </p:nvPr>
        </p:nvSpPr>
        <p:spPr>
          <a:xfrm>
            <a:off x="457200" y="1428750"/>
            <a:ext cx="8229600" cy="2651125"/>
          </a:xfrm>
        </p:spPr>
        <p:txBody>
          <a:bodyPr/>
          <a:lstStyle/>
          <a:p>
            <a:pPr marL="0" indent="0">
              <a:buNone/>
            </a:pPr>
            <a:r>
              <a:rPr lang="en-US" dirty="0"/>
              <a:t>By August 12, 2020, I will write a 20-30 page thesis-driven research article that includes problem statement, review of literature, methods, findings, and discussion sections, designed to offer advice to writing center administrators. The article will answer the research question: “How do college students who use the UDWC’s online writing center services perceive the usefulness of asynchronous and synchronous tutoring services for supporting their own writing processes?” Findings will be drawn from analysis of tutoring transcripts and interviews of 5 student writers enrolled in ENG 201, who each complete 3 synchronous and 3 asynchronous writing center sessions during the period of June 8-July 10.</a:t>
            </a:r>
          </a:p>
          <a:p>
            <a:pPr marL="0" indent="0">
              <a:buNone/>
            </a:pPr>
            <a:endParaRPr lang="en-US" dirty="0"/>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9C30CC00-9DEF-4841-89A3-93850F0BF635}"/>
              </a:ext>
            </a:extLst>
          </p:cNvPr>
          <p:cNvSpPr>
            <a:spLocks noGrp="1"/>
          </p:cNvSpPr>
          <p:nvPr>
            <p:ph type="sldNum" sz="quarter" idx="10"/>
          </p:nvPr>
        </p:nvSpPr>
        <p:spPr/>
        <p:txBody>
          <a:bodyPr/>
          <a:lstStyle/>
          <a:p>
            <a:pPr>
              <a:defRPr/>
            </a:pPr>
            <a:fld id="{67ED70C6-FDCB-5747-9A21-CEFC4DDC4D7F}" type="slidenum">
              <a:rPr lang="en-US" smtClean="0"/>
              <a:pPr>
                <a:defRPr/>
              </a:pPr>
              <a:t>3</a:t>
            </a:fld>
            <a:endParaRPr lang="en-US" dirty="0"/>
          </a:p>
        </p:txBody>
      </p:sp>
    </p:spTree>
    <p:extLst>
      <p:ext uri="{BB962C8B-B14F-4D97-AF65-F5344CB8AC3E}">
        <p14:creationId xmlns:p14="http://schemas.microsoft.com/office/powerpoint/2010/main" val="476434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1BBD5-E258-43F8-A6C7-BAA9E5A263DE}"/>
              </a:ext>
            </a:extLst>
          </p:cNvPr>
          <p:cNvSpPr>
            <a:spLocks noGrp="1"/>
          </p:cNvSpPr>
          <p:nvPr>
            <p:ph type="title"/>
          </p:nvPr>
        </p:nvSpPr>
        <p:spPr>
          <a:xfrm>
            <a:off x="424543" y="239395"/>
            <a:ext cx="8229600" cy="535073"/>
          </a:xfrm>
        </p:spPr>
        <p:txBody>
          <a:bodyPr/>
          <a:lstStyle/>
          <a:p>
            <a:r>
              <a:rPr lang="en-US" dirty="0"/>
              <a:t>Breaking it down</a:t>
            </a:r>
          </a:p>
        </p:txBody>
      </p:sp>
      <p:graphicFrame>
        <p:nvGraphicFramePr>
          <p:cNvPr id="5" name="Table 5">
            <a:extLst>
              <a:ext uri="{FF2B5EF4-FFF2-40B4-BE49-F238E27FC236}">
                <a16:creationId xmlns:a16="http://schemas.microsoft.com/office/drawing/2014/main" id="{A6B9A713-05B9-44CB-A19B-44A72E9D133D}"/>
              </a:ext>
            </a:extLst>
          </p:cNvPr>
          <p:cNvGraphicFramePr>
            <a:graphicFrameLocks noGrp="1"/>
          </p:cNvGraphicFramePr>
          <p:nvPr>
            <p:ph idx="1"/>
            <p:extLst>
              <p:ext uri="{D42A27DB-BD31-4B8C-83A1-F6EECF244321}">
                <p14:modId xmlns:p14="http://schemas.microsoft.com/office/powerpoint/2010/main" val="3319571698"/>
              </p:ext>
            </p:extLst>
          </p:nvPr>
        </p:nvGraphicFramePr>
        <p:xfrm>
          <a:off x="489857" y="770671"/>
          <a:ext cx="8229600" cy="3291840"/>
        </p:xfrm>
        <a:graphic>
          <a:graphicData uri="http://schemas.openxmlformats.org/drawingml/2006/table">
            <a:tbl>
              <a:tblPr firstRow="1" bandRow="1">
                <a:tableStyleId>{5C22544A-7EE6-4342-B048-85BDC9FD1C3A}</a:tableStyleId>
              </a:tblPr>
              <a:tblGrid>
                <a:gridCol w="1645920">
                  <a:extLst>
                    <a:ext uri="{9D8B030D-6E8A-4147-A177-3AD203B41FA5}">
                      <a16:colId xmlns:a16="http://schemas.microsoft.com/office/drawing/2014/main" val="2523611101"/>
                    </a:ext>
                  </a:extLst>
                </a:gridCol>
                <a:gridCol w="1645920">
                  <a:extLst>
                    <a:ext uri="{9D8B030D-6E8A-4147-A177-3AD203B41FA5}">
                      <a16:colId xmlns:a16="http://schemas.microsoft.com/office/drawing/2014/main" val="2110401177"/>
                    </a:ext>
                  </a:extLst>
                </a:gridCol>
                <a:gridCol w="1645920">
                  <a:extLst>
                    <a:ext uri="{9D8B030D-6E8A-4147-A177-3AD203B41FA5}">
                      <a16:colId xmlns:a16="http://schemas.microsoft.com/office/drawing/2014/main" val="547120004"/>
                    </a:ext>
                  </a:extLst>
                </a:gridCol>
                <a:gridCol w="1645920">
                  <a:extLst>
                    <a:ext uri="{9D8B030D-6E8A-4147-A177-3AD203B41FA5}">
                      <a16:colId xmlns:a16="http://schemas.microsoft.com/office/drawing/2014/main" val="3783335668"/>
                    </a:ext>
                  </a:extLst>
                </a:gridCol>
                <a:gridCol w="1645920">
                  <a:extLst>
                    <a:ext uri="{9D8B030D-6E8A-4147-A177-3AD203B41FA5}">
                      <a16:colId xmlns:a16="http://schemas.microsoft.com/office/drawing/2014/main" val="3943467096"/>
                    </a:ext>
                  </a:extLst>
                </a:gridCol>
              </a:tblGrid>
              <a:tr h="416895">
                <a:tc>
                  <a:txBody>
                    <a:bodyPr/>
                    <a:lstStyle/>
                    <a:p>
                      <a:r>
                        <a:rPr lang="en-US" sz="1200" dirty="0"/>
                        <a:t>Problem statement/</a:t>
                      </a:r>
                    </a:p>
                    <a:p>
                      <a:r>
                        <a:rPr lang="en-US" sz="1200" dirty="0"/>
                        <a:t>intro</a:t>
                      </a:r>
                    </a:p>
                  </a:txBody>
                  <a:tcPr/>
                </a:tc>
                <a:tc>
                  <a:txBody>
                    <a:bodyPr/>
                    <a:lstStyle/>
                    <a:p>
                      <a:r>
                        <a:rPr lang="en-US" sz="1200" dirty="0"/>
                        <a:t>Review of literature</a:t>
                      </a:r>
                    </a:p>
                  </a:txBody>
                  <a:tcPr/>
                </a:tc>
                <a:tc>
                  <a:txBody>
                    <a:bodyPr/>
                    <a:lstStyle/>
                    <a:p>
                      <a:r>
                        <a:rPr lang="en-US" sz="1200" dirty="0"/>
                        <a:t>methods</a:t>
                      </a:r>
                    </a:p>
                  </a:txBody>
                  <a:tcPr/>
                </a:tc>
                <a:tc>
                  <a:txBody>
                    <a:bodyPr/>
                    <a:lstStyle/>
                    <a:p>
                      <a:r>
                        <a:rPr lang="en-US" sz="1200" dirty="0"/>
                        <a:t>findings</a:t>
                      </a:r>
                    </a:p>
                  </a:txBody>
                  <a:tcPr/>
                </a:tc>
                <a:tc>
                  <a:txBody>
                    <a:bodyPr/>
                    <a:lstStyle/>
                    <a:p>
                      <a:r>
                        <a:rPr lang="en-US" sz="1200" dirty="0"/>
                        <a:t>discussion</a:t>
                      </a:r>
                    </a:p>
                  </a:txBody>
                  <a:tcPr/>
                </a:tc>
                <a:extLst>
                  <a:ext uri="{0D108BD9-81ED-4DB2-BD59-A6C34878D82A}">
                    <a16:rowId xmlns:a16="http://schemas.microsoft.com/office/drawing/2014/main" val="352179453"/>
                  </a:ext>
                </a:extLst>
              </a:tr>
              <a:tr h="2584750">
                <a:tc>
                  <a:txBody>
                    <a:bodyPr/>
                    <a:lstStyle/>
                    <a:p>
                      <a:r>
                        <a:rPr lang="en-US" sz="1200" dirty="0"/>
                        <a:t>*write exigency</a:t>
                      </a:r>
                    </a:p>
                    <a:p>
                      <a:r>
                        <a:rPr lang="en-US" sz="1200" dirty="0"/>
                        <a:t>*write RQ and thesis</a:t>
                      </a:r>
                    </a:p>
                    <a:p>
                      <a:r>
                        <a:rPr lang="en-US" sz="1200" dirty="0"/>
                        <a:t>*write context</a:t>
                      </a:r>
                    </a:p>
                    <a:p>
                      <a:r>
                        <a:rPr lang="en-US" sz="1200" dirty="0"/>
                        <a:t>*write short methods description</a:t>
                      </a:r>
                    </a:p>
                    <a:p>
                      <a:r>
                        <a:rPr lang="en-US" sz="1200" dirty="0"/>
                        <a:t>*revise based on feedback</a:t>
                      </a:r>
                    </a:p>
                    <a:p>
                      <a:endParaRPr lang="en-US" sz="1200" dirty="0"/>
                    </a:p>
                    <a:p>
                      <a:endParaRPr lang="en-US" sz="1200" dirty="0"/>
                    </a:p>
                    <a:p>
                      <a:endParaRPr lang="en-US" sz="1200" dirty="0"/>
                    </a:p>
                  </a:txBody>
                  <a:tcPr/>
                </a:tc>
                <a:tc>
                  <a:txBody>
                    <a:bodyPr/>
                    <a:lstStyle/>
                    <a:p>
                      <a:r>
                        <a:rPr lang="en-US" sz="1200" dirty="0"/>
                        <a:t>*Search WCJ, WLN, Composition Forum archives template</a:t>
                      </a:r>
                    </a:p>
                    <a:p>
                      <a:r>
                        <a:rPr lang="en-US" sz="1200" dirty="0"/>
                        <a:t>*read and annotate articles</a:t>
                      </a:r>
                    </a:p>
                    <a:p>
                      <a:r>
                        <a:rPr lang="en-US" sz="1200" dirty="0"/>
                        <a:t>*construct thesis based on themes in articles</a:t>
                      </a:r>
                    </a:p>
                    <a:p>
                      <a:r>
                        <a:rPr lang="en-US" sz="1200" dirty="0"/>
                        <a:t>*revise based on feedback</a:t>
                      </a:r>
                    </a:p>
                    <a:p>
                      <a:endParaRPr lang="en-US" dirty="0"/>
                    </a:p>
                  </a:txBody>
                  <a:tcPr/>
                </a:tc>
                <a:tc>
                  <a:txBody>
                    <a:bodyPr/>
                    <a:lstStyle/>
                    <a:p>
                      <a:r>
                        <a:rPr lang="en-US" sz="1200" dirty="0"/>
                        <a:t>*write IRB protocol</a:t>
                      </a:r>
                    </a:p>
                    <a:p>
                      <a:r>
                        <a:rPr lang="en-US" sz="1200" dirty="0"/>
                        <a:t>*write interview questions</a:t>
                      </a:r>
                    </a:p>
                    <a:p>
                      <a:r>
                        <a:rPr lang="en-US" sz="1200" dirty="0"/>
                        <a:t>*recruit students via email</a:t>
                      </a:r>
                    </a:p>
                    <a:p>
                      <a:r>
                        <a:rPr lang="en-US" sz="1200" dirty="0"/>
                        <a:t>*get participants to schedule 15 synchronous and 15 asynchronous appointments</a:t>
                      </a:r>
                    </a:p>
                    <a:p>
                      <a:r>
                        <a:rPr lang="en-US" sz="1200" dirty="0"/>
                        <a:t>*schedule follow up interviews</a:t>
                      </a:r>
                    </a:p>
                    <a:p>
                      <a:r>
                        <a:rPr lang="en-US" sz="1200" dirty="0"/>
                        <a:t>*write section</a:t>
                      </a:r>
                    </a:p>
                    <a:p>
                      <a:r>
                        <a:rPr lang="en-US" sz="1200" dirty="0"/>
                        <a:t>Revise based on feedback</a:t>
                      </a:r>
                    </a:p>
                  </a:txBody>
                  <a:tcPr/>
                </a:tc>
                <a:tc>
                  <a:txBody>
                    <a:bodyPr/>
                    <a:lstStyle/>
                    <a:p>
                      <a:r>
                        <a:rPr lang="en-US" sz="1200" dirty="0"/>
                        <a:t>*apply grounded theory to interviews</a:t>
                      </a:r>
                    </a:p>
                    <a:p>
                      <a:r>
                        <a:rPr lang="en-US" sz="1200" dirty="0"/>
                        <a:t>*create themes</a:t>
                      </a:r>
                    </a:p>
                    <a:p>
                      <a:r>
                        <a:rPr lang="en-US" sz="1200" dirty="0"/>
                        <a:t>*look for activities in transcripts that relate to themes</a:t>
                      </a:r>
                    </a:p>
                    <a:p>
                      <a:r>
                        <a:rPr lang="en-US" sz="1200" dirty="0"/>
                        <a:t>*Write up findings</a:t>
                      </a:r>
                    </a:p>
                    <a:p>
                      <a:r>
                        <a:rPr lang="en-US" sz="1200" dirty="0"/>
                        <a:t>*create table or other visuals</a:t>
                      </a:r>
                    </a:p>
                    <a:p>
                      <a:r>
                        <a:rPr lang="en-US" sz="1200" dirty="0"/>
                        <a:t>*Revise based on feedback</a:t>
                      </a:r>
                    </a:p>
                  </a:txBody>
                  <a:tcPr/>
                </a:tc>
                <a:tc>
                  <a:txBody>
                    <a:bodyPr/>
                    <a:lstStyle/>
                    <a:p>
                      <a:r>
                        <a:rPr lang="en-US" sz="1200" dirty="0"/>
                        <a:t>*Write intro to section that does a quick review of project/RQ/</a:t>
                      </a:r>
                    </a:p>
                    <a:p>
                      <a:r>
                        <a:rPr lang="en-US" sz="1200" dirty="0"/>
                        <a:t>Thesis</a:t>
                      </a:r>
                    </a:p>
                    <a:p>
                      <a:r>
                        <a:rPr lang="en-US" sz="1200" dirty="0"/>
                        <a:t>*notes on “so what” for each theme</a:t>
                      </a:r>
                    </a:p>
                    <a:p>
                      <a:r>
                        <a:rPr lang="en-US" sz="1200" dirty="0"/>
                        <a:t>*write recommendations</a:t>
                      </a:r>
                    </a:p>
                    <a:p>
                      <a:r>
                        <a:rPr lang="en-US" sz="1200" dirty="0"/>
                        <a:t>*write limitations and </a:t>
                      </a:r>
                      <a:r>
                        <a:rPr lang="en-US" sz="1200" dirty="0" err="1"/>
                        <a:t>ffr</a:t>
                      </a:r>
                      <a:endParaRPr lang="en-US" sz="1200" dirty="0"/>
                    </a:p>
                    <a:p>
                      <a:r>
                        <a:rPr lang="en-US" sz="1200" dirty="0"/>
                        <a:t>*revise based on feedback</a:t>
                      </a:r>
                    </a:p>
                  </a:txBody>
                  <a:tcPr/>
                </a:tc>
                <a:extLst>
                  <a:ext uri="{0D108BD9-81ED-4DB2-BD59-A6C34878D82A}">
                    <a16:rowId xmlns:a16="http://schemas.microsoft.com/office/drawing/2014/main" val="2471934939"/>
                  </a:ext>
                </a:extLst>
              </a:tr>
            </a:tbl>
          </a:graphicData>
        </a:graphic>
      </p:graphicFrame>
      <p:sp>
        <p:nvSpPr>
          <p:cNvPr id="4" name="Slide Number Placeholder 3">
            <a:extLst>
              <a:ext uri="{FF2B5EF4-FFF2-40B4-BE49-F238E27FC236}">
                <a16:creationId xmlns:a16="http://schemas.microsoft.com/office/drawing/2014/main" id="{00945C56-944F-4312-84C5-5AD9733B7599}"/>
              </a:ext>
            </a:extLst>
          </p:cNvPr>
          <p:cNvSpPr>
            <a:spLocks noGrp="1"/>
          </p:cNvSpPr>
          <p:nvPr>
            <p:ph type="sldNum" sz="quarter" idx="10"/>
          </p:nvPr>
        </p:nvSpPr>
        <p:spPr/>
        <p:txBody>
          <a:bodyPr/>
          <a:lstStyle/>
          <a:p>
            <a:pPr>
              <a:defRPr/>
            </a:pPr>
            <a:fld id="{67ED70C6-FDCB-5747-9A21-CEFC4DDC4D7F}" type="slidenum">
              <a:rPr lang="en-US" smtClean="0"/>
              <a:pPr>
                <a:defRPr/>
              </a:pPr>
              <a:t>4</a:t>
            </a:fld>
            <a:endParaRPr lang="en-US" dirty="0"/>
          </a:p>
        </p:txBody>
      </p:sp>
      <p:sp>
        <p:nvSpPr>
          <p:cNvPr id="7" name="TextBox 6">
            <a:extLst>
              <a:ext uri="{FF2B5EF4-FFF2-40B4-BE49-F238E27FC236}">
                <a16:creationId xmlns:a16="http://schemas.microsoft.com/office/drawing/2014/main" id="{5B835ED4-A09E-4147-BD97-807E56FE784B}"/>
              </a:ext>
            </a:extLst>
          </p:cNvPr>
          <p:cNvSpPr txBox="1"/>
          <p:nvPr/>
        </p:nvSpPr>
        <p:spPr>
          <a:xfrm>
            <a:off x="533400" y="4105296"/>
            <a:ext cx="8077200" cy="461665"/>
          </a:xfrm>
          <a:prstGeom prst="rect">
            <a:avLst/>
          </a:prstGeom>
          <a:noFill/>
        </p:spPr>
        <p:txBody>
          <a:bodyPr wrap="square" rtlCol="0">
            <a:spAutoFit/>
          </a:bodyPr>
          <a:lstStyle/>
          <a:p>
            <a:r>
              <a:rPr lang="en-US" sz="1200" dirty="0"/>
              <a:t>*final revision of whole thing</a:t>
            </a:r>
          </a:p>
          <a:p>
            <a:r>
              <a:rPr lang="en-US" sz="1200" dirty="0"/>
              <a:t>*write abstract </a:t>
            </a:r>
          </a:p>
        </p:txBody>
      </p:sp>
    </p:spTree>
    <p:extLst>
      <p:ext uri="{BB962C8B-B14F-4D97-AF65-F5344CB8AC3E}">
        <p14:creationId xmlns:p14="http://schemas.microsoft.com/office/powerpoint/2010/main" val="2965206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4ECC8-B68A-4130-BE30-08762280190F}"/>
              </a:ext>
            </a:extLst>
          </p:cNvPr>
          <p:cNvSpPr>
            <a:spLocks noGrp="1"/>
          </p:cNvSpPr>
          <p:nvPr>
            <p:ph type="title"/>
          </p:nvPr>
        </p:nvSpPr>
        <p:spPr>
          <a:xfrm>
            <a:off x="419878" y="133350"/>
            <a:ext cx="8229600" cy="457200"/>
          </a:xfrm>
        </p:spPr>
        <p:txBody>
          <a:bodyPr/>
          <a:lstStyle/>
          <a:p>
            <a:r>
              <a:rPr lang="en-US" dirty="0"/>
              <a:t>Recursive Planning</a:t>
            </a:r>
          </a:p>
        </p:txBody>
      </p:sp>
      <p:sp>
        <p:nvSpPr>
          <p:cNvPr id="3" name="Content Placeholder 2">
            <a:extLst>
              <a:ext uri="{FF2B5EF4-FFF2-40B4-BE49-F238E27FC236}">
                <a16:creationId xmlns:a16="http://schemas.microsoft.com/office/drawing/2014/main" id="{D60499E0-9FD4-4E52-9B08-D5CA362C99C0}"/>
              </a:ext>
            </a:extLst>
          </p:cNvPr>
          <p:cNvSpPr>
            <a:spLocks noGrp="1"/>
          </p:cNvSpPr>
          <p:nvPr>
            <p:ph idx="1"/>
          </p:nvPr>
        </p:nvSpPr>
        <p:spPr>
          <a:xfrm>
            <a:off x="228600" y="666750"/>
            <a:ext cx="8763000" cy="3733800"/>
          </a:xfrm>
        </p:spPr>
        <p:txBody>
          <a:bodyPr/>
          <a:lstStyle/>
          <a:p>
            <a:r>
              <a:rPr lang="en-US" sz="1400" dirty="0"/>
              <a:t>Set the final deadline, work backward to set other </a:t>
            </a:r>
            <a:r>
              <a:rPr lang="en-US" sz="1400"/>
              <a:t>big deadlines</a:t>
            </a:r>
            <a:endParaRPr lang="en-US" sz="1400" dirty="0"/>
          </a:p>
          <a:p>
            <a:r>
              <a:rPr lang="en-US" sz="1400" dirty="0"/>
              <a:t>Put your tasks in the order you will need to do them</a:t>
            </a:r>
          </a:p>
          <a:p>
            <a:r>
              <a:rPr lang="en-US" sz="1400" dirty="0"/>
              <a:t>Estimate how much time each step will take</a:t>
            </a:r>
          </a:p>
          <a:p>
            <a:r>
              <a:rPr lang="en-US" sz="1400" dirty="0"/>
              <a:t>Identify writing/research times on your calendar and slot in your tasks. Be reasonable, and consider days you want to take totally off, the time it takes to get feedback from your mentor, when and for how long you do your best writing, etc.</a:t>
            </a:r>
          </a:p>
          <a:p>
            <a:r>
              <a:rPr lang="en-US" sz="1400" dirty="0"/>
              <a:t>Share the plan with your mentor to make sure it seems reasonable (especially parts that require them to do something)</a:t>
            </a:r>
          </a:p>
          <a:p>
            <a:r>
              <a:rPr lang="en-US" sz="1400" dirty="0"/>
              <a:t>Take 5 minutes to log each research or writing session:</a:t>
            </a:r>
          </a:p>
          <a:p>
            <a:pPr lvl="1"/>
            <a:r>
              <a:rPr lang="en-US" sz="1200" dirty="0"/>
              <a:t>What was the gist of what you got</a:t>
            </a:r>
          </a:p>
          <a:p>
            <a:pPr lvl="1"/>
            <a:r>
              <a:rPr lang="en-US" sz="1200" dirty="0"/>
              <a:t>The time you thought it would take/the time it actually took</a:t>
            </a:r>
          </a:p>
          <a:p>
            <a:pPr lvl="1"/>
            <a:r>
              <a:rPr lang="en-US" sz="1200" dirty="0"/>
              <a:t>What was challenging</a:t>
            </a:r>
          </a:p>
          <a:p>
            <a:pPr lvl="1"/>
            <a:r>
              <a:rPr lang="en-US" sz="1200" dirty="0"/>
              <a:t>What was easy</a:t>
            </a:r>
          </a:p>
          <a:p>
            <a:pPr lvl="1"/>
            <a:r>
              <a:rPr lang="en-US" sz="1200" dirty="0"/>
              <a:t>What questions came up</a:t>
            </a:r>
          </a:p>
          <a:p>
            <a:pPr lvl="1"/>
            <a:r>
              <a:rPr lang="en-US" sz="1200" dirty="0"/>
              <a:t>What you plan to start with in your next session</a:t>
            </a:r>
          </a:p>
          <a:p>
            <a:r>
              <a:rPr lang="en-US" sz="1400" dirty="0"/>
              <a:t>Revise your schedule based on what you discover in your log</a:t>
            </a:r>
          </a:p>
          <a:p>
            <a:endParaRPr lang="en-US" dirty="0"/>
          </a:p>
          <a:p>
            <a:endParaRPr lang="en-US" dirty="0"/>
          </a:p>
        </p:txBody>
      </p:sp>
      <p:sp>
        <p:nvSpPr>
          <p:cNvPr id="4" name="Slide Number Placeholder 3">
            <a:extLst>
              <a:ext uri="{FF2B5EF4-FFF2-40B4-BE49-F238E27FC236}">
                <a16:creationId xmlns:a16="http://schemas.microsoft.com/office/drawing/2014/main" id="{B0732042-BC93-4793-B34E-3EBD33AF8EAD}"/>
              </a:ext>
            </a:extLst>
          </p:cNvPr>
          <p:cNvSpPr>
            <a:spLocks noGrp="1"/>
          </p:cNvSpPr>
          <p:nvPr>
            <p:ph type="sldNum" sz="quarter" idx="10"/>
          </p:nvPr>
        </p:nvSpPr>
        <p:spPr/>
        <p:txBody>
          <a:bodyPr/>
          <a:lstStyle/>
          <a:p>
            <a:pPr>
              <a:defRPr/>
            </a:pPr>
            <a:fld id="{67ED70C6-FDCB-5747-9A21-CEFC4DDC4D7F}" type="slidenum">
              <a:rPr lang="en-US" smtClean="0"/>
              <a:pPr>
                <a:defRPr/>
              </a:pPr>
              <a:t>5</a:t>
            </a:fld>
            <a:endParaRPr lang="en-US" dirty="0"/>
          </a:p>
        </p:txBody>
      </p:sp>
    </p:spTree>
    <p:extLst>
      <p:ext uri="{BB962C8B-B14F-4D97-AF65-F5344CB8AC3E}">
        <p14:creationId xmlns:p14="http://schemas.microsoft.com/office/powerpoint/2010/main" val="1884694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500"/>
                                        <p:tgtEl>
                                          <p:spTgt spid="3">
                                            <p:txEl>
                                              <p:pRg st="6" end="6"/>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fade">
                                      <p:cBhvr>
                                        <p:cTn id="38" dur="500"/>
                                        <p:tgtEl>
                                          <p:spTgt spid="3">
                                            <p:txEl>
                                              <p:pRg st="7" end="7"/>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fade">
                                      <p:cBhvr>
                                        <p:cTn id="41" dur="500"/>
                                        <p:tgtEl>
                                          <p:spTgt spid="3">
                                            <p:txEl>
                                              <p:pRg st="8" end="8"/>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animEffect transition="in" filter="fade">
                                      <p:cBhvr>
                                        <p:cTn id="44" dur="500"/>
                                        <p:tgtEl>
                                          <p:spTgt spid="3">
                                            <p:txEl>
                                              <p:pRg st="9" end="9"/>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fade">
                                      <p:cBhvr>
                                        <p:cTn id="47" dur="500"/>
                                        <p:tgtEl>
                                          <p:spTgt spid="3">
                                            <p:txEl>
                                              <p:pRg st="10" end="10"/>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3">
                                            <p:txEl>
                                              <p:pRg st="11" end="11"/>
                                            </p:txEl>
                                          </p:spTgt>
                                        </p:tgtEl>
                                        <p:attrNameLst>
                                          <p:attrName>style.visibility</p:attrName>
                                        </p:attrNameLst>
                                      </p:cBhvr>
                                      <p:to>
                                        <p:strVal val="visible"/>
                                      </p:to>
                                    </p:set>
                                    <p:animEffect transition="in" filter="fade">
                                      <p:cBhvr>
                                        <p:cTn id="50" dur="500"/>
                                        <p:tgtEl>
                                          <p:spTgt spid="3">
                                            <p:txEl>
                                              <p:pRg st="11" end="11"/>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animEffect transition="in" filter="fade">
                                      <p:cBhvr>
                                        <p:cTn id="55"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98068-7077-40BC-99BF-3FC6B6DF620F}"/>
              </a:ext>
            </a:extLst>
          </p:cNvPr>
          <p:cNvSpPr>
            <a:spLocks noGrp="1"/>
          </p:cNvSpPr>
          <p:nvPr>
            <p:ph type="title"/>
          </p:nvPr>
        </p:nvSpPr>
        <p:spPr>
          <a:xfrm>
            <a:off x="457200" y="215382"/>
            <a:ext cx="8229600" cy="381000"/>
          </a:xfrm>
        </p:spPr>
        <p:txBody>
          <a:bodyPr/>
          <a:lstStyle/>
          <a:p>
            <a:r>
              <a:rPr lang="en-US" dirty="0"/>
              <a:t>Communicating with your mentor</a:t>
            </a:r>
          </a:p>
        </p:txBody>
      </p:sp>
      <p:sp>
        <p:nvSpPr>
          <p:cNvPr id="3" name="Content Placeholder 2">
            <a:extLst>
              <a:ext uri="{FF2B5EF4-FFF2-40B4-BE49-F238E27FC236}">
                <a16:creationId xmlns:a16="http://schemas.microsoft.com/office/drawing/2014/main" id="{F10BFD17-4820-4806-ACA2-EEBCEE74B817}"/>
              </a:ext>
            </a:extLst>
          </p:cNvPr>
          <p:cNvSpPr>
            <a:spLocks noGrp="1"/>
          </p:cNvSpPr>
          <p:nvPr>
            <p:ph idx="1"/>
          </p:nvPr>
        </p:nvSpPr>
        <p:spPr>
          <a:xfrm>
            <a:off x="457200" y="800716"/>
            <a:ext cx="8229600" cy="3222625"/>
          </a:xfrm>
        </p:spPr>
        <p:txBody>
          <a:bodyPr/>
          <a:lstStyle/>
          <a:p>
            <a:r>
              <a:rPr lang="en-US" dirty="0"/>
              <a:t>Schedule all your emails/chats IN ADVANCE (like now). Weekly updates are probably good. Ask your mentor how long they will want to read and respond to written sections (if applicable).</a:t>
            </a:r>
          </a:p>
          <a:p>
            <a:r>
              <a:rPr lang="en-US" dirty="0"/>
              <a:t>Share your description of your final deliverable and your plan/calendar for feedback. This should probably be a phone or video chat, so you can offer more information and negotiate.</a:t>
            </a:r>
          </a:p>
          <a:p>
            <a:r>
              <a:rPr lang="en-US" dirty="0"/>
              <a:t>The day before a video or phone meeting, send an email—you’re “looking forward to discussing X part of project”—give your mentor a sense of what you’ll want to talk about</a:t>
            </a:r>
          </a:p>
          <a:p>
            <a:pPr marL="0" indent="0">
              <a:buNone/>
            </a:pPr>
            <a:endParaRPr lang="en-US" dirty="0"/>
          </a:p>
          <a:p>
            <a:pPr lvl="1"/>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199C4E71-EAFE-4FB6-B928-C55BE5DFA393}"/>
              </a:ext>
            </a:extLst>
          </p:cNvPr>
          <p:cNvSpPr>
            <a:spLocks noGrp="1"/>
          </p:cNvSpPr>
          <p:nvPr>
            <p:ph type="sldNum" sz="quarter" idx="10"/>
          </p:nvPr>
        </p:nvSpPr>
        <p:spPr/>
        <p:txBody>
          <a:bodyPr/>
          <a:lstStyle/>
          <a:p>
            <a:pPr>
              <a:defRPr/>
            </a:pPr>
            <a:fld id="{67ED70C6-FDCB-5747-9A21-CEFC4DDC4D7F}" type="slidenum">
              <a:rPr lang="en-US" smtClean="0"/>
              <a:pPr>
                <a:defRPr/>
              </a:pPr>
              <a:t>6</a:t>
            </a:fld>
            <a:endParaRPr lang="en-US" dirty="0"/>
          </a:p>
        </p:txBody>
      </p:sp>
    </p:spTree>
    <p:extLst>
      <p:ext uri="{BB962C8B-B14F-4D97-AF65-F5344CB8AC3E}">
        <p14:creationId xmlns:p14="http://schemas.microsoft.com/office/powerpoint/2010/main" val="230490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DB880-0A49-48D3-BB2B-07AFBD052BE1}"/>
              </a:ext>
            </a:extLst>
          </p:cNvPr>
          <p:cNvSpPr>
            <a:spLocks noGrp="1"/>
          </p:cNvSpPr>
          <p:nvPr>
            <p:ph type="title"/>
          </p:nvPr>
        </p:nvSpPr>
        <p:spPr>
          <a:xfrm>
            <a:off x="457200" y="130175"/>
            <a:ext cx="8229600" cy="742950"/>
          </a:xfrm>
        </p:spPr>
        <p:txBody>
          <a:bodyPr/>
          <a:lstStyle/>
          <a:p>
            <a:r>
              <a:rPr lang="en-US" dirty="0"/>
              <a:t>Communicating, cont.</a:t>
            </a:r>
          </a:p>
        </p:txBody>
      </p:sp>
      <p:sp>
        <p:nvSpPr>
          <p:cNvPr id="3" name="Content Placeholder 2">
            <a:extLst>
              <a:ext uri="{FF2B5EF4-FFF2-40B4-BE49-F238E27FC236}">
                <a16:creationId xmlns:a16="http://schemas.microsoft.com/office/drawing/2014/main" id="{C52466FF-3EB7-4DD7-9051-77413292158E}"/>
              </a:ext>
            </a:extLst>
          </p:cNvPr>
          <p:cNvSpPr>
            <a:spLocks noGrp="1"/>
          </p:cNvSpPr>
          <p:nvPr>
            <p:ph idx="1"/>
          </p:nvPr>
        </p:nvSpPr>
        <p:spPr>
          <a:xfrm>
            <a:off x="457200" y="1276350"/>
            <a:ext cx="8229600" cy="2651125"/>
          </a:xfrm>
        </p:spPr>
        <p:txBody>
          <a:bodyPr/>
          <a:lstStyle/>
          <a:p>
            <a:r>
              <a:rPr lang="en-US" dirty="0"/>
              <a:t>When sending drafts or email updates:</a:t>
            </a:r>
          </a:p>
          <a:p>
            <a:pPr lvl="1"/>
            <a:r>
              <a:rPr lang="en-US" dirty="0"/>
              <a:t>What you’re sharing today</a:t>
            </a:r>
          </a:p>
          <a:p>
            <a:pPr lvl="1"/>
            <a:r>
              <a:rPr lang="en-US" dirty="0"/>
              <a:t>Maybe--Quick review of your project (1-2 sentences)</a:t>
            </a:r>
          </a:p>
          <a:p>
            <a:pPr lvl="1"/>
            <a:r>
              <a:rPr lang="en-US" dirty="0"/>
              <a:t>What happened last time you communicated</a:t>
            </a:r>
          </a:p>
          <a:p>
            <a:pPr lvl="1"/>
            <a:r>
              <a:rPr lang="en-US" dirty="0"/>
              <a:t>What you’ve done since then</a:t>
            </a:r>
          </a:p>
          <a:p>
            <a:pPr lvl="1"/>
            <a:r>
              <a:rPr lang="en-US" dirty="0"/>
              <a:t>What you want the mentor to do</a:t>
            </a:r>
          </a:p>
          <a:p>
            <a:pPr lvl="1"/>
            <a:r>
              <a:rPr lang="en-US" dirty="0"/>
              <a:t>Reminder of relevant deadlines you had agreed to</a:t>
            </a:r>
          </a:p>
          <a:p>
            <a:pPr marL="0" indent="0">
              <a:buNone/>
            </a:pPr>
            <a:endParaRPr lang="en-US" dirty="0"/>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73489EEB-2FEB-42F2-9577-5BF5AC21A755}"/>
              </a:ext>
            </a:extLst>
          </p:cNvPr>
          <p:cNvSpPr>
            <a:spLocks noGrp="1"/>
          </p:cNvSpPr>
          <p:nvPr>
            <p:ph type="sldNum" sz="quarter" idx="10"/>
          </p:nvPr>
        </p:nvSpPr>
        <p:spPr/>
        <p:txBody>
          <a:bodyPr/>
          <a:lstStyle/>
          <a:p>
            <a:pPr>
              <a:defRPr/>
            </a:pPr>
            <a:fld id="{67ED70C6-FDCB-5747-9A21-CEFC4DDC4D7F}" type="slidenum">
              <a:rPr lang="en-US" smtClean="0"/>
              <a:pPr>
                <a:defRPr/>
              </a:pPr>
              <a:t>7</a:t>
            </a:fld>
            <a:endParaRPr lang="en-US" dirty="0"/>
          </a:p>
        </p:txBody>
      </p:sp>
    </p:spTree>
    <p:extLst>
      <p:ext uri="{BB962C8B-B14F-4D97-AF65-F5344CB8AC3E}">
        <p14:creationId xmlns:p14="http://schemas.microsoft.com/office/powerpoint/2010/main" val="2067587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02918C-4C8D-47FB-9868-200D07AA97E9}"/>
              </a:ext>
            </a:extLst>
          </p:cNvPr>
          <p:cNvSpPr>
            <a:spLocks noGrp="1"/>
          </p:cNvSpPr>
          <p:nvPr>
            <p:ph idx="1"/>
          </p:nvPr>
        </p:nvSpPr>
        <p:spPr>
          <a:xfrm>
            <a:off x="228600" y="105877"/>
            <a:ext cx="8839200" cy="4294673"/>
          </a:xfrm>
        </p:spPr>
        <p:txBody>
          <a:bodyPr/>
          <a:lstStyle/>
          <a:p>
            <a:pPr marL="0" indent="0">
              <a:buNone/>
            </a:pPr>
            <a:r>
              <a:rPr lang="en-US" sz="1400" dirty="0"/>
              <a:t>Dear Dr. </a:t>
            </a:r>
            <a:r>
              <a:rPr lang="en-US" sz="1400" dirty="0" err="1"/>
              <a:t>Rafoth</a:t>
            </a:r>
            <a:r>
              <a:rPr lang="en-US" sz="1400" dirty="0"/>
              <a:t>,</a:t>
            </a:r>
          </a:p>
          <a:p>
            <a:pPr marL="0" indent="0">
              <a:buNone/>
            </a:pPr>
            <a:r>
              <a:rPr lang="en-US" sz="1400" dirty="0"/>
              <a:t>Attached you will find a revision of my methods section of “Student Perceptions of Online Tutoring”.</a:t>
            </a:r>
          </a:p>
          <a:p>
            <a:pPr marL="0" indent="0">
              <a:buNone/>
            </a:pPr>
            <a:r>
              <a:rPr lang="en-US" sz="1400" dirty="0"/>
              <a:t> My study uses analysis of transcripts of synchronous and asynchronous tutoring sessions  and interviews with student writers to find students’ perception of the value of the different kinds of online writing center sessions. </a:t>
            </a:r>
          </a:p>
          <a:p>
            <a:pPr marL="0" indent="0">
              <a:buNone/>
            </a:pPr>
            <a:r>
              <a:rPr lang="en-US" sz="1400" dirty="0"/>
              <a:t>The last time we spoke, you had read my first draft of the methods section, and had asked me to clarify how students were recruited, who the participants are, and in what order the tutoring sessions/interviews happened. To address these concerns, I:</a:t>
            </a:r>
          </a:p>
          <a:p>
            <a:r>
              <a:rPr lang="en-US" sz="1400" dirty="0"/>
              <a:t>Included a paragraph about recruitment on the first page;</a:t>
            </a:r>
          </a:p>
          <a:p>
            <a:r>
              <a:rPr lang="en-US" sz="1400" dirty="0"/>
              <a:t>Inserted a participant table on page 2</a:t>
            </a:r>
          </a:p>
          <a:p>
            <a:r>
              <a:rPr lang="en-US" sz="1400" dirty="0"/>
              <a:t>Described the order of sessions/interviews, and created a timetable to show them (pages 5-6)</a:t>
            </a:r>
          </a:p>
          <a:p>
            <a:pPr marL="0" indent="0">
              <a:buNone/>
            </a:pPr>
            <a:r>
              <a:rPr lang="en-US" sz="1400" dirty="0"/>
              <a:t>Will you have a look to see if those sections are more what you were hoping for? Also, I am not sure I described grounded theory well in the final paragraph—would you mind looking at that, too?</a:t>
            </a:r>
          </a:p>
          <a:p>
            <a:pPr marL="0" indent="0">
              <a:buNone/>
            </a:pPr>
            <a:r>
              <a:rPr lang="en-US" sz="1400" dirty="0"/>
              <a:t>According to the plan we agreed to, I will begin drafting my findings, and expect to have a draft of that for you on July 18. If you can return any comments to me on methods by then, I will return to revising this section after I send you the first draft of findings.</a:t>
            </a:r>
          </a:p>
          <a:p>
            <a:pPr marL="0" indent="0">
              <a:buNone/>
            </a:pPr>
            <a:r>
              <a:rPr lang="en-US" sz="1400" dirty="0"/>
              <a:t>Thank you so much!</a:t>
            </a:r>
          </a:p>
          <a:p>
            <a:pPr marL="0" indent="0">
              <a:buNone/>
            </a:pPr>
            <a:r>
              <a:rPr lang="en-US" sz="1400" dirty="0"/>
              <a:t>Best,</a:t>
            </a:r>
          </a:p>
          <a:p>
            <a:pPr marL="0" indent="0">
              <a:buNone/>
            </a:pPr>
            <a:r>
              <a:rPr lang="en-US" sz="1400" dirty="0"/>
              <a:t>Jen</a:t>
            </a:r>
          </a:p>
          <a:p>
            <a:pPr marL="0" indent="0">
              <a:buNone/>
            </a:pPr>
            <a:endParaRPr lang="en-US" sz="1400" dirty="0"/>
          </a:p>
          <a:p>
            <a:endParaRPr lang="en-US" dirty="0"/>
          </a:p>
        </p:txBody>
      </p:sp>
      <p:sp>
        <p:nvSpPr>
          <p:cNvPr id="4" name="Slide Number Placeholder 3">
            <a:extLst>
              <a:ext uri="{FF2B5EF4-FFF2-40B4-BE49-F238E27FC236}">
                <a16:creationId xmlns:a16="http://schemas.microsoft.com/office/drawing/2014/main" id="{8DEB3D4A-D1D2-4265-97EC-A51F646A7860}"/>
              </a:ext>
            </a:extLst>
          </p:cNvPr>
          <p:cNvSpPr>
            <a:spLocks noGrp="1"/>
          </p:cNvSpPr>
          <p:nvPr>
            <p:ph type="sldNum" sz="quarter" idx="10"/>
          </p:nvPr>
        </p:nvSpPr>
        <p:spPr/>
        <p:txBody>
          <a:bodyPr/>
          <a:lstStyle/>
          <a:p>
            <a:pPr>
              <a:defRPr/>
            </a:pPr>
            <a:fld id="{67ED70C6-FDCB-5747-9A21-CEFC4DDC4D7F}" type="slidenum">
              <a:rPr lang="en-US" smtClean="0"/>
              <a:pPr>
                <a:defRPr/>
              </a:pPr>
              <a:t>8</a:t>
            </a:fld>
            <a:endParaRPr lang="en-US" dirty="0"/>
          </a:p>
        </p:txBody>
      </p:sp>
    </p:spTree>
    <p:extLst>
      <p:ext uri="{BB962C8B-B14F-4D97-AF65-F5344CB8AC3E}">
        <p14:creationId xmlns:p14="http://schemas.microsoft.com/office/powerpoint/2010/main" val="3536296784"/>
      </p:ext>
    </p:extLst>
  </p:cSld>
  <p:clrMapOvr>
    <a:masterClrMapping/>
  </p:clrMapOvr>
</p:sld>
</file>

<file path=ppt/theme/theme1.xml><?xml version="1.0" encoding="utf-8"?>
<a:theme xmlns:a="http://schemas.openxmlformats.org/drawingml/2006/main" name="Office Theme">
  <a:themeElements>
    <a:clrScheme name="UD Primary and Secondary">
      <a:dk1>
        <a:sysClr val="windowText" lastClr="000000"/>
      </a:dk1>
      <a:lt1>
        <a:sysClr val="window" lastClr="FFFFFF"/>
      </a:lt1>
      <a:dk2>
        <a:srgbClr val="00539F"/>
      </a:dk2>
      <a:lt2>
        <a:srgbClr val="EEECE1"/>
      </a:lt2>
      <a:accent1>
        <a:srgbClr val="4F81BD"/>
      </a:accent1>
      <a:accent2>
        <a:srgbClr val="AF1E2D"/>
      </a:accent2>
      <a:accent3>
        <a:srgbClr val="BED600"/>
      </a:accent3>
      <a:accent4>
        <a:srgbClr val="5A8E22"/>
      </a:accent4>
      <a:accent5>
        <a:srgbClr val="00A0DF"/>
      </a:accent5>
      <a:accent6>
        <a:srgbClr val="EF8200"/>
      </a:accent6>
      <a:hlink>
        <a:srgbClr val="00539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872</TotalTime>
  <Words>1171</Words>
  <Application>Microsoft Office PowerPoint</Application>
  <PresentationFormat>On-screen Show (16:9)</PresentationFormat>
  <Paragraphs>120</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Geneva</vt:lpstr>
      <vt:lpstr>Helvetica Neue</vt:lpstr>
      <vt:lpstr>ヒラギノ角ゴ Pro W3</vt:lpstr>
      <vt:lpstr>Office Theme</vt:lpstr>
      <vt:lpstr>PowerPoint Presentation</vt:lpstr>
      <vt:lpstr>Welcome!</vt:lpstr>
      <vt:lpstr>Starting with the end goal: describing your final “deliverables” </vt:lpstr>
      <vt:lpstr>Naming the deliverable example:</vt:lpstr>
      <vt:lpstr>Breaking it down</vt:lpstr>
      <vt:lpstr>Recursive Planning</vt:lpstr>
      <vt:lpstr>Communicating with your mentor</vt:lpstr>
      <vt:lpstr>Communicating, cont.</vt:lpstr>
      <vt:lpstr>PowerPoint Presentation</vt:lpstr>
      <vt:lpstr>Other ways to be productive/accountable</vt:lpstr>
    </vt:vector>
  </TitlesOfParts>
  <Company>University of Delaware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Gail Armstrong</dc:creator>
  <cp:lastModifiedBy>PROV-Generic-Student</cp:lastModifiedBy>
  <cp:revision>75</cp:revision>
  <dcterms:created xsi:type="dcterms:W3CDTF">2014-12-16T17:00:44Z</dcterms:created>
  <dcterms:modified xsi:type="dcterms:W3CDTF">2020-06-15T15:21:20Z</dcterms:modified>
</cp:coreProperties>
</file>