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78"/>
  </p:normalViewPr>
  <p:slideViewPr>
    <p:cSldViewPr snapToObjects="1">
      <p:cViewPr varScale="1">
        <p:scale>
          <a:sx n="124" d="100"/>
          <a:sy n="124" d="100"/>
        </p:scale>
        <p:origin x="1277" y="91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95F1C-3447-014F-A03E-65CA47372F2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4350" y="742950"/>
            <a:ext cx="5829300" cy="1066800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E5FC10-9685-A346-8AD2-7911940873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28700" y="2419350"/>
            <a:ext cx="4800600" cy="12192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170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81551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438150"/>
            <a:ext cx="154305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38150"/>
            <a:ext cx="451485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00325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647950"/>
            <a:ext cx="5829300" cy="1021556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522809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409702"/>
            <a:ext cx="3028950" cy="2686049"/>
          </a:xfr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409702"/>
            <a:ext cx="3028950" cy="2686049"/>
          </a:xfr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02445"/>
            <a:ext cx="3030141" cy="773906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76350"/>
            <a:ext cx="3030141" cy="2963466"/>
          </a:xfr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02445"/>
            <a:ext cx="3031331" cy="773906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76350"/>
            <a:ext cx="3031331" cy="2963466"/>
          </a:xfr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14350"/>
            <a:ext cx="2256235" cy="947738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514351"/>
            <a:ext cx="3833813" cy="3581400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657351"/>
            <a:ext cx="2256235" cy="2438400"/>
          </a:xfr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375047"/>
          </a:xfr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5905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6192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follett@udel.ed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follett@ude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22AA53-EB84-D347-8963-029677122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7460" y="1352550"/>
            <a:ext cx="5829300" cy="1066800"/>
          </a:xfrm>
        </p:spPr>
        <p:txBody>
          <a:bodyPr/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The Insightful Researcher: 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Curiosity and Reflection in the Research Process</a:t>
            </a:r>
            <a:endParaRPr lang="en-US" dirty="0"/>
          </a:p>
        </p:txBody>
      </p:sp>
      <p:pic>
        <p:nvPicPr>
          <p:cNvPr id="7" name="Content Placeholder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6BB1F0-33F3-4DE0-B805-AB740A7E05E3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2"/>
          <a:srcRect l="8122" r="12688"/>
          <a:stretch/>
        </p:blipFill>
        <p:spPr>
          <a:xfrm>
            <a:off x="152400" y="243983"/>
            <a:ext cx="2667000" cy="79452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98B675-9D64-4D87-9373-C11BDCBECA2F}"/>
              </a:ext>
            </a:extLst>
          </p:cNvPr>
          <p:cNvSpPr txBox="1"/>
          <p:nvPr/>
        </p:nvSpPr>
        <p:spPr>
          <a:xfrm>
            <a:off x="1752600" y="272415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Dr. Jennifer Follett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Writing Center Director</a:t>
            </a:r>
          </a:p>
          <a:p>
            <a:pPr algn="ctr"/>
            <a:r>
              <a:rPr lang="en-US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jfollett@udel.edu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>
                <a:solidFill>
                  <a:srgbClr val="FFFF00"/>
                </a:solidFill>
              </a:rPr>
              <a:t>June 29, 2020</a:t>
            </a:r>
          </a:p>
        </p:txBody>
      </p:sp>
    </p:spTree>
    <p:extLst>
      <p:ext uri="{BB962C8B-B14F-4D97-AF65-F5344CB8AC3E}">
        <p14:creationId xmlns:p14="http://schemas.microsoft.com/office/powerpoint/2010/main" val="91505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53DB-722E-4937-9E1A-13BB1C9A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45480"/>
            <a:ext cx="6172200" cy="742950"/>
          </a:xfrm>
        </p:spPr>
        <p:txBody>
          <a:bodyPr/>
          <a:lstStyle/>
          <a:p>
            <a:r>
              <a:rPr lang="en-US" dirty="0"/>
              <a:t>Variations…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E8931-0978-4150-B9B4-0AE32300D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17589"/>
            <a:ext cx="6172200" cy="2651125"/>
          </a:xfrm>
        </p:spPr>
        <p:txBody>
          <a:bodyPr/>
          <a:lstStyle/>
          <a:p>
            <a:r>
              <a:rPr lang="en-US" dirty="0"/>
              <a:t>Look back through it and code for connections—use different colored highlighter to highlight the trail of a particular argument, similarities in theme, similarities in a type of evidence—whatever feels important in the moment. Reflection on your highlights. What do they suggest to you?</a:t>
            </a:r>
          </a:p>
          <a:p>
            <a:r>
              <a:rPr lang="en-US" dirty="0"/>
              <a:t>Go back to your notes on each source or piece of data you used for this section, as well as the source &amp; data itself. Ask yourself—what didn’t fit or what did I decide not to use? Why? Let yourself </a:t>
            </a:r>
            <a:r>
              <a:rPr lang="en-US" dirty="0" err="1"/>
              <a:t>freewrite</a:t>
            </a:r>
            <a:r>
              <a:rPr lang="en-US" dirty="0"/>
              <a:t> a bit, inspired by the “leftovers”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09C9A-4FD5-4D8E-B965-0E478B7E92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54FE-C27B-43E5-B4A8-CFC2C147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Other suggestions for maintaining curiosity, being reflective,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06C6D-EC0B-4944-A525-77FCD4023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will share this with your program directors. If you want to follow up with me on anything from this presentation, or the last one (on staying organized):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jfollett@udel.edu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6F98B-4C34-4065-B07E-79C6DBB16B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6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41614-8A29-644B-9276-14B1E049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90550"/>
            <a:ext cx="6172200" cy="685800"/>
          </a:xfrm>
        </p:spPr>
        <p:txBody>
          <a:bodyPr/>
          <a:lstStyle/>
          <a:p>
            <a:r>
              <a:rPr lang="en-US" dirty="0"/>
              <a:t>What you’ll hear about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FF75E-F18E-434E-A172-07021A2C9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quick lesson on engaging critically with sources</a:t>
            </a:r>
          </a:p>
          <a:p>
            <a:r>
              <a:rPr lang="en-US" dirty="0"/>
              <a:t>A method of insightful notetaking to create a very useful bibliography</a:t>
            </a:r>
          </a:p>
          <a:p>
            <a:r>
              <a:rPr lang="en-US" dirty="0"/>
              <a:t>The practice of keeping a research log</a:t>
            </a:r>
          </a:p>
          <a:p>
            <a:r>
              <a:rPr lang="en-US" dirty="0"/>
              <a:t>Ideas for engaging with your faculty mentor to share and enhance your reflective, critical thinking</a:t>
            </a:r>
          </a:p>
          <a:p>
            <a:r>
              <a:rPr lang="en-US" dirty="0"/>
              <a:t>A couple recursive revision strategies (for when you have at least part of a draft)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C4347-CDF9-1C41-87C5-D75D7DCC0B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8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334C97B-F76A-4257-9982-5A3ACB5C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rhetorically with 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54FD60-F456-4B54-A758-9D6C8F1EA3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effectLst/>
              </a:rPr>
              <a:t>Author, audience, purpose, genre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</a:rPr>
              <a:t>Author: background, presence in the field, stake or angle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Publisher: how do they benefit? 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Audience—where is this published? Author’s awareness of audience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</a:rPr>
              <a:t>Purpose: argument? Exploration? What applications are suggested?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Genre: </a:t>
            </a:r>
            <a:r>
              <a:rPr lang="en-US" sz="1400" b="0" dirty="0">
                <a:effectLst/>
              </a:rPr>
              <a:t>Evidence?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effectLst/>
              </a:rPr>
              <a:t/>
            </a:r>
            <a:br>
              <a:rPr lang="en-US" sz="1400" b="0" dirty="0">
                <a:effectLst/>
              </a:rPr>
            </a:br>
            <a:r>
              <a:rPr lang="en-US" sz="1400" b="0" dirty="0">
                <a:effectLst/>
              </a:rPr>
              <a:t/>
            </a:r>
            <a:br>
              <a:rPr lang="en-US" sz="1400" b="0" dirty="0">
                <a:effectLst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F735CCC-609C-4834-A1CC-4838BC931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6150" y="1352550"/>
            <a:ext cx="3028950" cy="2686049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effectLst/>
              </a:rPr>
              <a:t>Places to look: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Front matter/from the editor section of journal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</a:rPr>
              <a:t>The journal’s sponsoring organization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About the author/their homepage or university listing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</a:rPr>
              <a:t>News articles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Who cites it/them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33A8-E83A-8D4C-A211-F158DCE581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3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620AD-709B-42DB-84B1-40255E8F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1950"/>
            <a:ext cx="6172200" cy="609600"/>
          </a:xfrm>
        </p:spPr>
        <p:txBody>
          <a:bodyPr/>
          <a:lstStyle/>
          <a:p>
            <a:r>
              <a:rPr lang="en-US" dirty="0"/>
              <a:t>Sifting through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AC1B2-9275-45A1-ACB5-849435CCC7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Arial" panose="020B0604020202020204" pitchFamily="34" charset="0"/>
              </a:rPr>
              <a:t>Typically, you would favor:</a:t>
            </a:r>
            <a:endParaRPr lang="en-US" sz="1400" b="0" i="0" u="none" strike="noStrike" dirty="0"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Scholarly over popular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educational over commercial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Authored over anonymous or organization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Webpages with recent updates, documentation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Peer reviewed or refereed over not (which usually means articles over books, with some exceptions)</a:t>
            </a:r>
            <a:endParaRPr lang="en-US" sz="1400" b="0" dirty="0">
              <a:effectLst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6741C-ECE0-4744-9027-BA5980584C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Arial" panose="020B0604020202020204" pitchFamily="34" charset="0"/>
              </a:rPr>
              <a:t>Yes, library databases of scholarly journals are great. But don’t overlook: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Blogs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Images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Archived radio or podcasts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 err="1">
                <a:effectLst/>
                <a:latin typeface="Arial" panose="020B0604020202020204" pitchFamily="34" charset="0"/>
              </a:rPr>
              <a:t>Youtube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Arial" panose="020B0604020202020204" pitchFamily="34" charset="0"/>
              </a:rPr>
              <a:t>i</a:t>
            </a: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Tunes U</a:t>
            </a:r>
            <a:endParaRPr lang="en-US" sz="1400" i="0" u="none" strike="noStrike" dirty="0"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latin typeface="Arial" panose="020B0604020202020204" pitchFamily="34" charset="0"/>
              </a:rPr>
              <a:t>Powerpoints</a:t>
            </a:r>
            <a:r>
              <a:rPr lang="en-US" sz="1400" dirty="0">
                <a:latin typeface="Arial" panose="020B0604020202020204" pitchFamily="34" charset="0"/>
              </a:rPr>
              <a:t>/</a:t>
            </a:r>
            <a:r>
              <a:rPr lang="en-US" sz="1400" dirty="0" err="1">
                <a:latin typeface="Arial" panose="020B0604020202020204" pitchFamily="34" charset="0"/>
              </a:rPr>
              <a:t>Prezis</a:t>
            </a:r>
            <a:r>
              <a:rPr lang="en-US" sz="1400" dirty="0">
                <a:latin typeface="Arial" panose="020B0604020202020204" pitchFamily="34" charset="0"/>
              </a:rPr>
              <a:t> from conference presentations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C4DDC-50A1-4277-8D3B-BF4C1151D6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3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AD0D642-25C9-4017-85B5-8597AF71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19075"/>
            <a:ext cx="6172200" cy="371475"/>
          </a:xfrm>
        </p:spPr>
        <p:txBody>
          <a:bodyPr/>
          <a:lstStyle/>
          <a:p>
            <a:r>
              <a:rPr lang="en-US" dirty="0"/>
              <a:t>Insightful Notetaking for a Useful Bibliography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5B15E8-60CD-4D85-A931-5D9A17A2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10132"/>
            <a:ext cx="6172200" cy="376661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At the top: bibliographic info for your source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First read notes: read a section quickly for the gist. Reread it to take a few notes—key concepts, purpose, argument, etc. Move on to the next section and do the same.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i="1" dirty="0"/>
              <a:t>First thoughts</a:t>
            </a:r>
            <a:r>
              <a:rPr lang="en-US" sz="1400" dirty="0"/>
              <a:t>: After you’ve finished your first read make notes on:</a:t>
            </a:r>
          </a:p>
          <a:p>
            <a:pPr marL="642938" lvl="1" indent="-342900"/>
            <a:r>
              <a:rPr lang="en-US" sz="1400" dirty="0"/>
              <a:t>Your broad reaction—what are you thinking right now?</a:t>
            </a:r>
          </a:p>
          <a:p>
            <a:pPr marL="642938" lvl="1" indent="-342900"/>
            <a:r>
              <a:rPr lang="en-US" sz="1400" dirty="0"/>
              <a:t>What stood out as key assumptions or concepts?</a:t>
            </a:r>
          </a:p>
          <a:p>
            <a:pPr marL="642938" lvl="1" indent="-342900"/>
            <a:r>
              <a:rPr lang="en-US" sz="1400" dirty="0"/>
              <a:t>How does this connect to other things you’ve read and your own experience? How does it differ? How does it connect to your RQ or thesis?</a:t>
            </a:r>
          </a:p>
          <a:p>
            <a:pPr marL="642938" lvl="1" indent="-342900"/>
            <a:r>
              <a:rPr lang="en-US" sz="1400" dirty="0"/>
              <a:t>What was surprising or new?</a:t>
            </a:r>
          </a:p>
          <a:p>
            <a:pPr marL="642938" lvl="1" indent="-342900"/>
            <a:r>
              <a:rPr lang="en-US" sz="1400" dirty="0"/>
              <a:t>Believing and doubting—what is convincing, but what gaps or problems did you notice?</a:t>
            </a:r>
          </a:p>
          <a:p>
            <a:pPr marL="642938" lvl="1" indent="-342900"/>
            <a:r>
              <a:rPr lang="en-US" sz="1400" dirty="0"/>
              <a:t>What questions does this raise for you?</a:t>
            </a:r>
          </a:p>
          <a:p>
            <a:pPr marL="642938" lvl="1" indent="-342900">
              <a:buFont typeface="+mj-lt"/>
              <a:buAutoNum type="arabicPeriod"/>
            </a:pPr>
            <a:endParaRPr lang="en-US" sz="1400" dirty="0"/>
          </a:p>
          <a:p>
            <a:pPr marL="642938" lvl="1" indent="-342900">
              <a:buFont typeface="+mj-lt"/>
              <a:buAutoNum type="arabicPeriod"/>
            </a:pPr>
            <a:endParaRPr lang="en-US" dirty="0"/>
          </a:p>
          <a:p>
            <a:pPr marL="300038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729BB-8181-4372-B3A5-AE4D1F541C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445B-56A5-4EBA-9583-BCABD02B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51" y="219075"/>
            <a:ext cx="6172200" cy="742950"/>
          </a:xfrm>
        </p:spPr>
        <p:txBody>
          <a:bodyPr/>
          <a:lstStyle/>
          <a:p>
            <a:r>
              <a:rPr lang="en-US" dirty="0"/>
              <a:t>Insightful Notetaking for a Useful 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B8BBB-6C24-4239-ADA6-58635F8A7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23950"/>
            <a:ext cx="6172200" cy="2895600"/>
          </a:xfrm>
        </p:spPr>
        <p:txBody>
          <a:bodyPr/>
          <a:lstStyle/>
          <a:p>
            <a:pPr marL="342900" indent="-342900">
              <a:buFont typeface="+mj-lt"/>
              <a:buAutoNum type="arabicPeriod" startAt="4"/>
            </a:pPr>
            <a:r>
              <a:rPr lang="en-US" sz="1400" dirty="0"/>
              <a:t>Reread the abstract; opening section; anything you highlighted or remembered as either super-important or confusing; and the last few paragraphs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400" b="1" i="1" dirty="0"/>
              <a:t>Second thoughts:</a:t>
            </a:r>
          </a:p>
          <a:p>
            <a:pPr marL="642938" lvl="1" indent="-342900"/>
            <a:r>
              <a:rPr lang="en-US" sz="1400" dirty="0"/>
              <a:t>write a 3-4 sentence summary of key ideas, methods, findings (or argument and main points—whatever is appropriate to the genre).</a:t>
            </a:r>
          </a:p>
          <a:p>
            <a:pPr marL="642938" lvl="1" indent="-342900"/>
            <a:r>
              <a:rPr lang="en-US" sz="1400" dirty="0"/>
              <a:t>Find a few passages that exemplify what you wrote in your summary, copy them </a:t>
            </a:r>
            <a:r>
              <a:rPr lang="en-US" sz="1400" i="1" dirty="0"/>
              <a:t>with quotation marks around them</a:t>
            </a:r>
            <a:r>
              <a:rPr lang="en-US" sz="1400" dirty="0"/>
              <a:t> and note the page number</a:t>
            </a:r>
          </a:p>
          <a:p>
            <a:pPr marL="642938" lvl="1" indent="-342900"/>
            <a:r>
              <a:rPr lang="en-US" sz="1400" dirty="0"/>
              <a:t>Write 1-3 sentences about the significance of this source—how could you use it? What does it do for you and your argument or exploration?</a:t>
            </a:r>
          </a:p>
          <a:p>
            <a:pPr marL="642938" lvl="1" indent="-342900"/>
            <a:r>
              <a:rPr lang="en-US" sz="1400" dirty="0"/>
              <a:t>Repeat any questions your second read didn’t resolve and that you think are important enough to keep musing on</a:t>
            </a:r>
          </a:p>
          <a:p>
            <a:pPr marL="642938" lvl="1" indent="-3429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C707D-E508-43A0-90A9-20F8E326BC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B90-45CF-4F9F-AF4C-BDADFD4C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4513"/>
            <a:ext cx="6172200" cy="742950"/>
          </a:xfrm>
        </p:spPr>
        <p:txBody>
          <a:bodyPr/>
          <a:lstStyle/>
          <a:p>
            <a:r>
              <a:rPr lang="en-US" dirty="0"/>
              <a:t>Keeping a Research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AF3A-7DBB-47E5-88A1-A8DD67DF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66750"/>
            <a:ext cx="6629400" cy="3657599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Before you start your work session: look at what you wrote last </a:t>
            </a:r>
            <a:r>
              <a:rPr lang="en-US" sz="1400" dirty="0">
                <a:latin typeface="Arial" panose="020B0604020202020204" pitchFamily="34" charset="0"/>
              </a:rPr>
              <a:t>time, jot down your goals for the day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At the end of your work session, take 5-10 minutes to write: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Theme(s) for the day or “if I only had this data my conclusion would be_”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Key quotation, data point--something concrete that seems significant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narrative:</a:t>
            </a:r>
            <a:endParaRPr lang="en-US" sz="1400" b="0" dirty="0"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What you did</a:t>
            </a:r>
            <a:endParaRPr lang="en-US" sz="1400" b="0" dirty="0"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What you saw that you expected</a:t>
            </a:r>
            <a:r>
              <a:rPr lang="en-US" sz="1400" dirty="0"/>
              <a:t> &amp; wh</a:t>
            </a: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at you saw that surprised you</a:t>
            </a:r>
            <a:endParaRPr lang="en-US" sz="1400" b="0" dirty="0"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Connections and disconnections--how does today’s stuff relate to others? Where are you seeing contradiction? How could you reconcile those contradictions?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What concepts, key words or theories seem to be seeping into what you looked at today?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What questions are raised? What would you need to do to answer those questions?</a:t>
            </a:r>
            <a:endParaRPr lang="en-US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What are your plans/goals for the next time you work on this? </a:t>
            </a:r>
            <a:endParaRPr lang="en-US" sz="1400" b="0" dirty="0">
              <a:effectLst/>
            </a:endParaRP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6459C-A554-4939-8E10-F0FB9F1E8A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3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470B-AEA6-4D23-945D-6035CA09A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7150"/>
            <a:ext cx="6172200" cy="742950"/>
          </a:xfrm>
        </p:spPr>
        <p:txBody>
          <a:bodyPr/>
          <a:lstStyle/>
          <a:p>
            <a:r>
              <a:rPr lang="en-US" dirty="0"/>
              <a:t>Engaging your faculty mentor in your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8EF7-F115-42A4-873C-26101C239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81050"/>
            <a:ext cx="6172200" cy="3695700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</a:rPr>
              <a:t>When you are scheduled to talk with them, t</a:t>
            </a: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ell them in advance what you want--sources, help figuring thinking through concepts or theories, help understanding data, a sounding board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</a:rPr>
              <a:t>Before you talk, r</a:t>
            </a: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eview your bibliography &amp; research log.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What stands out as progress?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</a:rPr>
              <a:t>What stands out as a challenge or complication?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</a:rPr>
              <a:t>Do you need to talk through an idea, concept or data in order to understand it better?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Do you have questions about content you need your faculty’s expertise on? Ideas for more sources? Ideas for analysis? Perspective on importance?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Use this to make an agenda for your meeting.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36714-8D49-4FC2-B54A-6FC025B052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A0889-BEB9-4F46-816F-0467B590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55" y="101599"/>
            <a:ext cx="6172200" cy="742950"/>
          </a:xfrm>
        </p:spPr>
        <p:txBody>
          <a:bodyPr/>
          <a:lstStyle/>
          <a:p>
            <a:r>
              <a:rPr lang="en-US" dirty="0"/>
              <a:t>Recursive Revision for Insight, Expansion, Complication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50889-4E9A-4205-9BE1-708C56238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61" y="971550"/>
            <a:ext cx="61722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Draft a section (or most of a section) of your paper.</a:t>
            </a:r>
          </a:p>
          <a:p>
            <a:pPr marL="0" indent="0">
              <a:buNone/>
            </a:pPr>
            <a:r>
              <a:rPr lang="en-US" dirty="0"/>
              <a:t>Put it away for at least 24 hours (or at least one sleep cycle).</a:t>
            </a:r>
          </a:p>
          <a:p>
            <a:pPr marL="0" indent="0">
              <a:buNone/>
            </a:pPr>
            <a:r>
              <a:rPr lang="en-US" dirty="0"/>
              <a:t>Reread it start to finish.</a:t>
            </a:r>
          </a:p>
          <a:p>
            <a:pPr marL="0" indent="0">
              <a:buNone/>
            </a:pPr>
            <a:r>
              <a:rPr lang="en-US" dirty="0"/>
              <a:t>Make a few notes in your log:</a:t>
            </a:r>
          </a:p>
          <a:p>
            <a:pPr marL="342900" indent="-342900">
              <a:buAutoNum type="arabicPeriod"/>
            </a:pPr>
            <a:r>
              <a:rPr lang="en-US" dirty="0"/>
              <a:t>What is your overall reaction about how it works?</a:t>
            </a:r>
          </a:p>
          <a:p>
            <a:pPr marL="342900" indent="-342900">
              <a:buAutoNum type="arabicPeriod"/>
            </a:pPr>
            <a:r>
              <a:rPr lang="en-US" dirty="0"/>
              <a:t>What did you think was there that wasn’t? Or, what else could you add now that you’ve thought about it?</a:t>
            </a:r>
          </a:p>
          <a:p>
            <a:pPr marL="0" indent="0">
              <a:buNone/>
            </a:pPr>
            <a:r>
              <a:rPr lang="en-US" dirty="0"/>
              <a:t>Reread again. After each paragraph (or a group of paragraphs, if they’re closely related) stop and note: what would someone who is determined not to believe you say or ask in response?</a:t>
            </a:r>
          </a:p>
          <a:p>
            <a:pPr marL="0" indent="0">
              <a:buNone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5C748-E0D8-4EC2-9D9F-AF3FE11C8A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8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1080</Words>
  <Application>Microsoft Office PowerPoint</Application>
  <PresentationFormat>Custom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Geneva</vt:lpstr>
      <vt:lpstr>Helvetica Neue</vt:lpstr>
      <vt:lpstr>ヒラギノ角ゴ Pro W3</vt:lpstr>
      <vt:lpstr>Office Theme</vt:lpstr>
      <vt:lpstr>PowerPoint Presentation</vt:lpstr>
      <vt:lpstr>What you’ll hear about today:</vt:lpstr>
      <vt:lpstr>Engaging rhetorically with sources</vt:lpstr>
      <vt:lpstr>Sifting through sources</vt:lpstr>
      <vt:lpstr>Insightful Notetaking for a Useful Bibliography</vt:lpstr>
      <vt:lpstr>Insightful Notetaking for a Useful Bibliography</vt:lpstr>
      <vt:lpstr>Keeping a Research Log</vt:lpstr>
      <vt:lpstr>Engaging your faculty mentor in your inquiry</vt:lpstr>
      <vt:lpstr>Recursive Revision for Insight, Expansion, Complication</vt:lpstr>
      <vt:lpstr>Variations…</vt:lpstr>
      <vt:lpstr>Questions? Other suggestions for maintaining curiosity, being reflective, etc.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PROV-Generic-Student</cp:lastModifiedBy>
  <cp:revision>73</cp:revision>
  <dcterms:created xsi:type="dcterms:W3CDTF">2014-12-16T17:00:44Z</dcterms:created>
  <dcterms:modified xsi:type="dcterms:W3CDTF">2020-07-01T14:54:00Z</dcterms:modified>
</cp:coreProperties>
</file>