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7" r:id="rId7"/>
    <p:sldId id="268" r:id="rId8"/>
    <p:sldId id="261" r:id="rId9"/>
    <p:sldId id="262" r:id="rId10"/>
    <p:sldId id="263" r:id="rId11"/>
    <p:sldId id="264" r:id="rId12"/>
    <p:sldId id="269"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98" d="100"/>
          <a:sy n="98" d="100"/>
        </p:scale>
        <p:origin x="8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barsky@udel.edu" TargetMode="External"/><Relationship Id="rId2" Type="http://schemas.openxmlformats.org/officeDocument/2006/relationships/hyperlink" Target="mailto:icrawf@udel.edu" TargetMode="External"/><Relationship Id="rId1" Type="http://schemas.openxmlformats.org/officeDocument/2006/relationships/slideLayout" Target="../slideLayouts/slideLayout2.xml"/><Relationship Id="rId4" Type="http://schemas.openxmlformats.org/officeDocument/2006/relationships/hyperlink" Target="https://www.urp.udel.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rp.udel.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6404-81B1-8745-9371-05119823C69A}"/>
              </a:ext>
            </a:extLst>
          </p:cNvPr>
          <p:cNvSpPr>
            <a:spLocks noGrp="1"/>
          </p:cNvSpPr>
          <p:nvPr>
            <p:ph type="ctrTitle"/>
          </p:nvPr>
        </p:nvSpPr>
        <p:spPr/>
        <p:txBody>
          <a:bodyPr>
            <a:normAutofit fontScale="90000"/>
          </a:bodyPr>
          <a:lstStyle/>
          <a:p>
            <a:pPr algn="ct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Getting Started </a:t>
            </a:r>
            <a:r>
              <a:rPr lang="en-US" smtClean="0">
                <a:latin typeface="Calibri" panose="020F0502020204030204" pitchFamily="34" charset="0"/>
                <a:cs typeface="Calibri" panose="020F0502020204030204" pitchFamily="34" charset="0"/>
              </a:rPr>
              <a:t>in Research:</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What it is, and why you might want to do it</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E83374C-01F2-CE40-9FC4-1F0C8C00D876}"/>
              </a:ext>
            </a:extLst>
          </p:cNvPr>
          <p:cNvSpPr>
            <a:spLocks noGrp="1"/>
          </p:cNvSpPr>
          <p:nvPr>
            <p:ph type="subTitle" idx="1"/>
          </p:nvPr>
        </p:nvSpPr>
        <p:spPr/>
        <p:txBody>
          <a:bodyPr/>
          <a:lstStyle/>
          <a:p>
            <a:pPr algn="ctr"/>
            <a:r>
              <a:rPr lang="en-US" dirty="0">
                <a:latin typeface="Calibri" panose="020F0502020204030204" pitchFamily="34" charset="0"/>
                <a:cs typeface="Calibri" panose="020F0502020204030204" pitchFamily="34" charset="0"/>
              </a:rPr>
              <a:t>Iain Crawford, Faculty Director, Undergraduate Research Program</a:t>
            </a:r>
          </a:p>
          <a:p>
            <a:pPr algn="ctr"/>
            <a:r>
              <a:rPr lang="en-US" dirty="0">
                <a:latin typeface="Calibri" panose="020F0502020204030204" pitchFamily="34" charset="0"/>
                <a:cs typeface="Calibri" panose="020F0502020204030204" pitchFamily="34" charset="0"/>
              </a:rPr>
              <a:t>Lauren Barsky, </a:t>
            </a:r>
            <a:r>
              <a:rPr lang="en-US">
                <a:latin typeface="Calibri" panose="020F0502020204030204" pitchFamily="34" charset="0"/>
                <a:cs typeface="Calibri" panose="020F0502020204030204" pitchFamily="34" charset="0"/>
              </a:rPr>
              <a:t>Associate </a:t>
            </a:r>
            <a:r>
              <a:rPr lang="en-US" smtClean="0">
                <a:latin typeface="Calibri" panose="020F0502020204030204" pitchFamily="34" charset="0"/>
                <a:cs typeface="Calibri" panose="020F0502020204030204" pitchFamily="34" charset="0"/>
              </a:rPr>
              <a:t>Director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08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FD5F-EA0C-D948-92AA-6DEE57884D2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cs typeface="Calibri" panose="020F0502020204030204" pitchFamily="34" charset="0"/>
              </a:rPr>
              <a:t>URP Programs</a:t>
            </a:r>
          </a:p>
        </p:txBody>
      </p:sp>
      <p:sp>
        <p:nvSpPr>
          <p:cNvPr id="3" name="Content Placeholder 2">
            <a:extLst>
              <a:ext uri="{FF2B5EF4-FFF2-40B4-BE49-F238E27FC236}">
                <a16:creationId xmlns:a16="http://schemas.microsoft.com/office/drawing/2014/main" id="{C0F5B2C3-555E-0B46-A814-CFD1F8D4082F}"/>
              </a:ext>
            </a:extLst>
          </p:cNvPr>
          <p:cNvSpPr>
            <a:spLocks noGrp="1"/>
          </p:cNvSpPr>
          <p:nvPr>
            <p:ph idx="1"/>
          </p:nvPr>
        </p:nvSpPr>
        <p:spPr/>
        <p:txBody>
          <a:bodyPr>
            <a:noAutofit/>
          </a:bodyPr>
          <a:lstStyle/>
          <a:p>
            <a:pPr>
              <a:buFont typeface="Arial" panose="020B0604020202020204" pitchFamily="34" charset="0"/>
              <a:buChar char="•"/>
            </a:pPr>
            <a:r>
              <a:rPr lang="en-US" sz="2000" dirty="0"/>
              <a:t>UDRAW – for freshmen and sophomores who have work study as part of their financial aid, this is an opportunity to work for a faculty member on a specific project and get an early experience of research. </a:t>
            </a:r>
            <a:r>
              <a:rPr lang="en-US" sz="2000" b="1" dirty="0"/>
              <a:t>Paid hourly wages</a:t>
            </a:r>
            <a:endParaRPr lang="en-US" sz="20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Summer Scholars and Summer Fellows: two major programs supporting several hundred students each summer to work on research projects with faculty mentors. </a:t>
            </a:r>
            <a:r>
              <a:rPr lang="en-US" sz="2000" b="1" dirty="0"/>
              <a:t>Students receive stipends</a:t>
            </a:r>
          </a:p>
          <a:p>
            <a:pPr>
              <a:buFont typeface="Arial" panose="020B0604020202020204" pitchFamily="34" charset="0"/>
              <a:buChar char="•"/>
            </a:pPr>
            <a:endParaRPr lang="en-US" sz="2000" dirty="0"/>
          </a:p>
          <a:p>
            <a:pPr>
              <a:buFont typeface="Arial" panose="020B0604020202020204" pitchFamily="34" charset="0"/>
              <a:buChar char="•"/>
            </a:pPr>
            <a:r>
              <a:rPr lang="en-US" sz="2000" dirty="0"/>
              <a:t>Senior Thesis: a year-long capstone project in which students get to work on an individual research topic with a faculty mentor and a committee of readers. </a:t>
            </a:r>
            <a:r>
              <a:rPr lang="en-US" sz="2000" b="1" dirty="0"/>
              <a:t>Normally leads to conferral of degree with distinction</a:t>
            </a:r>
            <a:endParaRPr lang="en-US" sz="2000" dirty="0"/>
          </a:p>
        </p:txBody>
      </p:sp>
    </p:spTree>
    <p:extLst>
      <p:ext uri="{BB962C8B-B14F-4D97-AF65-F5344CB8AC3E}">
        <p14:creationId xmlns:p14="http://schemas.microsoft.com/office/powerpoint/2010/main" val="52894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7EBD-CD77-454F-889B-438C651C31BC}"/>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cs typeface="Calibri" panose="020F0502020204030204" pitchFamily="34" charset="0"/>
              </a:rPr>
              <a:t>Other Research Opportunities</a:t>
            </a:r>
          </a:p>
        </p:txBody>
      </p:sp>
      <p:sp>
        <p:nvSpPr>
          <p:cNvPr id="3" name="Content Placeholder 2">
            <a:extLst>
              <a:ext uri="{FF2B5EF4-FFF2-40B4-BE49-F238E27FC236}">
                <a16:creationId xmlns:a16="http://schemas.microsoft.com/office/drawing/2014/main" id="{8E6B439E-F0EF-9145-9DEE-B2A4CFA55CF0}"/>
              </a:ext>
            </a:extLst>
          </p:cNvPr>
          <p:cNvSpPr>
            <a:spLocks noGrp="1"/>
          </p:cNvSpPr>
          <p:nvPr>
            <p:ph idx="1"/>
          </p:nvPr>
        </p:nvSpPr>
        <p:spPr/>
        <p:txBody>
          <a:bodyPr>
            <a:normAutofit fontScale="92500"/>
          </a:bodyPr>
          <a:lstStyle/>
          <a:p>
            <a:pPr>
              <a:buFont typeface="Arial" panose="020B0604020202020204" pitchFamily="34" charset="0"/>
              <a:buChar char="•"/>
            </a:pPr>
            <a:r>
              <a:rPr lang="en-US" sz="2000" dirty="0">
                <a:cs typeface="Calibri" panose="020F0502020204030204" pitchFamily="34" charset="0"/>
              </a:rPr>
              <a:t>Volunteering to work with a faculty member</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Independent studies directed by a faculty member</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Summer research programs through departments and colleges</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Summer interdisciplinary research programs funded by federal grants </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Capstone experiences within your major</a:t>
            </a:r>
          </a:p>
        </p:txBody>
      </p:sp>
    </p:spTree>
    <p:extLst>
      <p:ext uri="{BB962C8B-B14F-4D97-AF65-F5344CB8AC3E}">
        <p14:creationId xmlns:p14="http://schemas.microsoft.com/office/powerpoint/2010/main" val="60736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 Application Deadlines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Summer Scholars:  Opens January 3</a:t>
            </a:r>
            <a:r>
              <a:rPr lang="en-US" baseline="30000" dirty="0" smtClean="0"/>
              <a:t>rd</a:t>
            </a:r>
            <a:r>
              <a:rPr lang="en-US" dirty="0" smtClean="0"/>
              <a:t> – Closes March 1</a:t>
            </a:r>
            <a:r>
              <a:rPr lang="en-US" baseline="30000" dirty="0" smtClean="0"/>
              <a:t>st</a:t>
            </a:r>
            <a:endParaRPr lang="en-US" dirty="0" smtClean="0"/>
          </a:p>
          <a:p>
            <a:endParaRPr lang="en-US" dirty="0"/>
          </a:p>
          <a:p>
            <a:pPr>
              <a:buFont typeface="Arial" panose="020B0604020202020204" pitchFamily="34" charset="0"/>
              <a:buChar char="•"/>
            </a:pPr>
            <a:r>
              <a:rPr lang="en-US" dirty="0" smtClean="0"/>
              <a:t>Summer Fellows:  Opens Mid April – Closes two weeks after opening</a:t>
            </a:r>
          </a:p>
          <a:p>
            <a:pPr marL="0" indent="0">
              <a:buNone/>
            </a:pPr>
            <a:endParaRPr lang="en-US" dirty="0" smtClean="0"/>
          </a:p>
        </p:txBody>
      </p:sp>
    </p:spTree>
    <p:extLst>
      <p:ext uri="{BB962C8B-B14F-4D97-AF65-F5344CB8AC3E}">
        <p14:creationId xmlns:p14="http://schemas.microsoft.com/office/powerpoint/2010/main" val="251381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D949-C001-2C49-B6C3-8B145794AD62}"/>
              </a:ext>
            </a:extLst>
          </p:cNvPr>
          <p:cNvSpPr>
            <a:spLocks noGrp="1"/>
          </p:cNvSpPr>
          <p:nvPr>
            <p:ph type="title"/>
          </p:nvPr>
        </p:nvSpPr>
        <p:spPr>
          <a:xfrm>
            <a:off x="2592925" y="614382"/>
            <a:ext cx="8911687" cy="1280890"/>
          </a:xfrm>
        </p:spPr>
        <p:txBody>
          <a:bodyPr/>
          <a:lstStyle/>
          <a:p>
            <a:pPr algn="ct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cs typeface="Calibri" panose="020F0502020204030204" pitchFamily="34" charset="0"/>
              </a:rPr>
              <a:t>Bottom Line</a:t>
            </a:r>
          </a:p>
        </p:txBody>
      </p:sp>
      <p:sp>
        <p:nvSpPr>
          <p:cNvPr id="3" name="Content Placeholder 2">
            <a:extLst>
              <a:ext uri="{FF2B5EF4-FFF2-40B4-BE49-F238E27FC236}">
                <a16:creationId xmlns:a16="http://schemas.microsoft.com/office/drawing/2014/main" id="{2BF91C3A-2FE6-104A-939B-4C8DC1F39C96}"/>
              </a:ext>
            </a:extLst>
          </p:cNvPr>
          <p:cNvSpPr>
            <a:spLocks noGrp="1"/>
          </p:cNvSpPr>
          <p:nvPr>
            <p:ph idx="1"/>
          </p:nvPr>
        </p:nvSpPr>
        <p:spPr/>
        <p:txBody>
          <a:bodyPr/>
          <a:lstStyle/>
          <a:p>
            <a:pPr marL="0" indent="0">
              <a:buNone/>
            </a:pPr>
            <a:r>
              <a:rPr lang="en-US" sz="2400" dirty="0">
                <a:cs typeface="Calibri" panose="020F0502020204030204" pitchFamily="34" charset="0"/>
              </a:rPr>
              <a:t>At UD </a:t>
            </a:r>
          </a:p>
          <a:p>
            <a:pPr>
              <a:buFont typeface="Arial" panose="020B0604020202020204" pitchFamily="34" charset="0"/>
              <a:buChar char="•"/>
            </a:pPr>
            <a:r>
              <a:rPr lang="en-US" sz="2000" dirty="0">
                <a:cs typeface="Calibri" panose="020F0502020204030204" pitchFamily="34" charset="0"/>
              </a:rPr>
              <a:t>there are many ways you can take part in research with faculty</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doing so is incredibly enriching and rewarding, and</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having a research experience sets you up well for whatever comes next after UD!</a:t>
            </a:r>
          </a:p>
          <a:p>
            <a:pPr marL="0" indent="0">
              <a:buNone/>
            </a:pPr>
            <a:endParaRPr lang="en-US" dirty="0"/>
          </a:p>
          <a:p>
            <a:pPr marL="0"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83129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351F-7964-E542-8AB5-0D390F75D962}"/>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Questions?</a:t>
            </a:r>
          </a:p>
        </p:txBody>
      </p:sp>
      <p:sp>
        <p:nvSpPr>
          <p:cNvPr id="3" name="Content Placeholder 2">
            <a:extLst>
              <a:ext uri="{FF2B5EF4-FFF2-40B4-BE49-F238E27FC236}">
                <a16:creationId xmlns:a16="http://schemas.microsoft.com/office/drawing/2014/main" id="{3870B468-2763-8B4F-B9FD-2D25220C5FDD}"/>
              </a:ext>
            </a:extLst>
          </p:cNvPr>
          <p:cNvSpPr>
            <a:spLocks noGrp="1"/>
          </p:cNvSpPr>
          <p:nvPr>
            <p:ph idx="1"/>
          </p:nvPr>
        </p:nvSpPr>
        <p:spPr/>
        <p:txBody>
          <a:bodyPr/>
          <a:lstStyle/>
          <a:p>
            <a:pPr>
              <a:buFont typeface="Arial" panose="020B0604020202020204" pitchFamily="34" charset="0"/>
              <a:buChar char="•"/>
            </a:pPr>
            <a:r>
              <a:rPr lang="en-US" sz="2000" dirty="0"/>
              <a:t>Contact info:</a:t>
            </a:r>
          </a:p>
          <a:p>
            <a:pPr marL="0" indent="0" algn="ctr">
              <a:buNone/>
            </a:pPr>
            <a:endParaRPr lang="en-US" sz="2000" dirty="0"/>
          </a:p>
          <a:p>
            <a:pPr marL="0" indent="0">
              <a:buNone/>
            </a:pPr>
            <a:r>
              <a:rPr lang="en-US" sz="2000" dirty="0"/>
              <a:t>			Iain Crawford, Faculty Director, </a:t>
            </a:r>
            <a:r>
              <a:rPr lang="en-US" sz="2000" dirty="0">
                <a:hlinkClick r:id="rId2"/>
              </a:rPr>
              <a:t>icrawf@udel.edu</a:t>
            </a:r>
            <a:endParaRPr lang="en-US" sz="2000" dirty="0"/>
          </a:p>
          <a:p>
            <a:pPr marL="0" indent="0">
              <a:buNone/>
            </a:pPr>
            <a:r>
              <a:rPr lang="en-US" sz="2000" dirty="0"/>
              <a:t>			Lauren Barsky, Associate Director, </a:t>
            </a:r>
            <a:r>
              <a:rPr lang="en-US" sz="2000" dirty="0">
                <a:hlinkClick r:id="rId3"/>
              </a:rPr>
              <a:t>lbarsky@udel.edu</a:t>
            </a:r>
            <a:endParaRPr lang="en-US" sz="2000" dirty="0"/>
          </a:p>
          <a:p>
            <a:pPr marL="0" indent="0">
              <a:buNone/>
            </a:pPr>
            <a:endParaRPr lang="en-US" sz="2000" dirty="0"/>
          </a:p>
          <a:p>
            <a:pPr marL="0" indent="0" algn="ctr">
              <a:buNone/>
            </a:pPr>
            <a:r>
              <a:rPr lang="en-US" sz="2000" dirty="0"/>
              <a:t>		</a:t>
            </a:r>
            <a:r>
              <a:rPr lang="en-US" sz="2000" dirty="0">
                <a:solidFill>
                  <a:srgbClr val="0070C0"/>
                </a:solidFill>
                <a:hlinkClick r:id="rId4"/>
              </a:rPr>
              <a:t>https://www.urp.udel.edu/</a:t>
            </a:r>
            <a:endParaRPr lang="en-US" sz="2000" dirty="0">
              <a:solidFill>
                <a:srgbClr val="0070C0"/>
              </a:solidFill>
            </a:endParaRPr>
          </a:p>
          <a:p>
            <a:pPr marL="0" indent="0">
              <a:buNone/>
            </a:pPr>
            <a:endParaRPr lang="en-US" dirty="0"/>
          </a:p>
        </p:txBody>
      </p:sp>
    </p:spTree>
    <p:extLst>
      <p:ext uri="{BB962C8B-B14F-4D97-AF65-F5344CB8AC3E}">
        <p14:creationId xmlns:p14="http://schemas.microsoft.com/office/powerpoint/2010/main" val="298922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9810-80A8-F04A-8771-20243712F3F9}"/>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Research: What is It?</a:t>
            </a:r>
          </a:p>
        </p:txBody>
      </p:sp>
      <p:sp>
        <p:nvSpPr>
          <p:cNvPr id="3" name="Content Placeholder 2">
            <a:extLst>
              <a:ext uri="{FF2B5EF4-FFF2-40B4-BE49-F238E27FC236}">
                <a16:creationId xmlns:a16="http://schemas.microsoft.com/office/drawing/2014/main" id="{905328B9-2AE3-CF45-A1D7-AD03371620BE}"/>
              </a:ext>
            </a:extLst>
          </p:cNvPr>
          <p:cNvSpPr>
            <a:spLocks noGrp="1"/>
          </p:cNvSpPr>
          <p:nvPr>
            <p:ph idx="1"/>
          </p:nvPr>
        </p:nvSpPr>
        <p:spPr/>
        <p:txBody>
          <a:bodyPr/>
          <a:lstStyle/>
          <a:p>
            <a:pPr>
              <a:buFont typeface="Arial" panose="020B0604020202020204" pitchFamily="34" charset="0"/>
              <a:buChar char="•"/>
            </a:pPr>
            <a:r>
              <a:rPr lang="en-US" sz="2400" dirty="0"/>
              <a:t>According to the </a:t>
            </a:r>
            <a:r>
              <a:rPr lang="en-US" sz="2400" i="1" dirty="0"/>
              <a:t>Oxford English Dictionary</a:t>
            </a:r>
            <a:r>
              <a:rPr lang="en-US" sz="2400" dirty="0"/>
              <a:t>:</a:t>
            </a:r>
          </a:p>
          <a:p>
            <a:pPr marL="0" indent="0">
              <a:buNone/>
            </a:pPr>
            <a:endParaRPr lang="en-US" sz="2400" dirty="0"/>
          </a:p>
          <a:p>
            <a:pPr marL="0" indent="0">
              <a:buNone/>
            </a:pPr>
            <a:r>
              <a:rPr lang="en-US" sz="2400" dirty="0"/>
              <a:t>“Systematic investigation or inquiry aimed at contributing to knowledge of a theory, topic, etc., by careful consideration, observation, or study of a subject. In later use also: original critical or scientific investigation carried out under the auspices of an academic or other institution.”</a:t>
            </a:r>
          </a:p>
          <a:p>
            <a:pPr marL="0" indent="0">
              <a:buNone/>
            </a:pPr>
            <a:endParaRPr lang="en-US" dirty="0"/>
          </a:p>
        </p:txBody>
      </p:sp>
    </p:spTree>
    <p:extLst>
      <p:ext uri="{BB962C8B-B14F-4D97-AF65-F5344CB8AC3E}">
        <p14:creationId xmlns:p14="http://schemas.microsoft.com/office/powerpoint/2010/main" val="100848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5E21-CE1B-E14C-BAB3-114B3B73706D}"/>
              </a:ext>
            </a:extLst>
          </p:cNvPr>
          <p:cNvSpPr>
            <a:spLocks noGrp="1"/>
          </p:cNvSpPr>
          <p:nvPr>
            <p:ph type="title"/>
          </p:nvPr>
        </p:nvSpPr>
        <p:spPr/>
        <p:txBody>
          <a:bodyPr/>
          <a:lstStyle/>
          <a:p>
            <a:pPr algn="ctr"/>
            <a:r>
              <a:rPr lang="en-US" dirty="0">
                <a:cs typeface="Calibri" panose="020F0502020204030204" pitchFamily="34" charset="0"/>
              </a:rPr>
              <a:t>Research: What is It?</a:t>
            </a:r>
          </a:p>
        </p:txBody>
      </p:sp>
      <p:sp>
        <p:nvSpPr>
          <p:cNvPr id="3" name="Content Placeholder 2">
            <a:extLst>
              <a:ext uri="{FF2B5EF4-FFF2-40B4-BE49-F238E27FC236}">
                <a16:creationId xmlns:a16="http://schemas.microsoft.com/office/drawing/2014/main" id="{53AE0FB7-78C0-2A4B-A123-E9423DC59117}"/>
              </a:ext>
            </a:extLst>
          </p:cNvPr>
          <p:cNvSpPr>
            <a:spLocks noGrp="1"/>
          </p:cNvSpPr>
          <p:nvPr>
            <p:ph idx="1"/>
          </p:nvPr>
        </p:nvSpPr>
        <p:spPr/>
        <p:txBody>
          <a:bodyPr>
            <a:noAutofit/>
          </a:bodyPr>
          <a:lstStyle/>
          <a:p>
            <a:pPr>
              <a:buFont typeface="Arial" panose="020B0604020202020204" pitchFamily="34" charset="0"/>
              <a:buChar char="•"/>
            </a:pPr>
            <a:r>
              <a:rPr lang="en-US" sz="2000" dirty="0">
                <a:cs typeface="Calibri" panose="020F0502020204030204" pitchFamily="34" charset="0"/>
              </a:rPr>
              <a:t>A more up-to-date and inclusive definition, though, would be something like this:</a:t>
            </a:r>
          </a:p>
          <a:p>
            <a:pPr marL="0" indent="0">
              <a:buNone/>
            </a:pPr>
            <a:endParaRPr lang="en-US" sz="2000" dirty="0">
              <a:cs typeface="Calibri" panose="020F0502020204030204" pitchFamily="34" charset="0"/>
            </a:endParaRPr>
          </a:p>
          <a:p>
            <a:pPr marL="0" indent="0">
              <a:buNone/>
            </a:pPr>
            <a:r>
              <a:rPr lang="en-US" sz="2000" dirty="0">
                <a:cs typeface="Calibri" panose="020F0502020204030204" pitchFamily="34" charset="0"/>
              </a:rPr>
              <a:t>	any process that leads to the creation of new knowledge, 	including through creative activity. The fundamental quality of all 	research is that it seeks to make an original contribution to the field, 	helping us understand life and the world around us in new ways </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In other words, research and creative activity are part of every discipline of knowledge, </a:t>
            </a:r>
            <a:r>
              <a:rPr lang="en-US" sz="2000" b="1" dirty="0">
                <a:cs typeface="Calibri" panose="020F0502020204030204" pitchFamily="34" charset="0"/>
              </a:rPr>
              <a:t>and at UD it can be done in any major</a:t>
            </a:r>
            <a:endParaRPr lang="en-US" sz="2000" dirty="0">
              <a:cs typeface="Calibri" panose="020F0502020204030204" pitchFamily="34" charset="0"/>
            </a:endParaRPr>
          </a:p>
        </p:txBody>
      </p:sp>
    </p:spTree>
    <p:extLst>
      <p:ext uri="{BB962C8B-B14F-4D97-AF65-F5344CB8AC3E}">
        <p14:creationId xmlns:p14="http://schemas.microsoft.com/office/powerpoint/2010/main" val="160567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CB64-082D-BE4C-93E3-E6F157E93D40}"/>
              </a:ext>
            </a:extLst>
          </p:cNvPr>
          <p:cNvSpPr>
            <a:spLocks noGrp="1"/>
          </p:cNvSpPr>
          <p:nvPr>
            <p:ph type="title"/>
          </p:nvPr>
        </p:nvSpPr>
        <p:spPr/>
        <p:txBody>
          <a:bodyPr/>
          <a:lstStyle/>
          <a:p>
            <a:pPr algn="ctr"/>
            <a:r>
              <a:rPr lang="en-US" dirty="0">
                <a:cs typeface="Calibri" panose="020F0502020204030204" pitchFamily="34" charset="0"/>
              </a:rPr>
              <a:t>Research: What is It?</a:t>
            </a:r>
          </a:p>
        </p:txBody>
      </p:sp>
      <p:sp>
        <p:nvSpPr>
          <p:cNvPr id="3" name="Content Placeholder 2">
            <a:extLst>
              <a:ext uri="{FF2B5EF4-FFF2-40B4-BE49-F238E27FC236}">
                <a16:creationId xmlns:a16="http://schemas.microsoft.com/office/drawing/2014/main" id="{0FACD3D3-5AB9-E142-A0EC-D12DCA146EE5}"/>
              </a:ext>
            </a:extLst>
          </p:cNvPr>
          <p:cNvSpPr>
            <a:spLocks noGrp="1"/>
          </p:cNvSpPr>
          <p:nvPr>
            <p:ph idx="1"/>
          </p:nvPr>
        </p:nvSpPr>
        <p:spPr/>
        <p:txBody>
          <a:bodyPr>
            <a:normAutofit/>
          </a:bodyPr>
          <a:lstStyle/>
          <a:p>
            <a:pPr>
              <a:buFont typeface="Arial" panose="020B0604020202020204" pitchFamily="34" charset="0"/>
              <a:buChar char="•"/>
            </a:pPr>
            <a:r>
              <a:rPr lang="en-US" sz="2000" dirty="0">
                <a:cs typeface="Calibri" panose="020F0502020204030204" pitchFamily="34" charset="0"/>
              </a:rPr>
              <a:t>According to the Carnegie system of classification, UD is “a Doctoral University with the Highest Research Activity” </a:t>
            </a:r>
          </a:p>
          <a:p>
            <a:pPr marL="0" indent="0" algn="ctr">
              <a:buNone/>
            </a:pPr>
            <a:r>
              <a:rPr lang="en-US" sz="2000" dirty="0">
                <a:cs typeface="Calibri" panose="020F0502020204030204" pitchFamily="34" charset="0"/>
              </a:rPr>
              <a:t>(aka an R1)</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This means it’s among the elite knowledge-making institutions in the country and the world</a:t>
            </a:r>
          </a:p>
          <a:p>
            <a:pPr>
              <a:buFont typeface="Arial" panose="020B0604020202020204" pitchFamily="34" charset="0"/>
              <a:buChar char="•"/>
            </a:pPr>
            <a:endParaRPr lang="en-US" sz="2000" dirty="0">
              <a:cs typeface="Calibri" panose="020F0502020204030204" pitchFamily="34" charset="0"/>
            </a:endParaRPr>
          </a:p>
          <a:p>
            <a:pPr>
              <a:buFont typeface="Arial" panose="020B0604020202020204" pitchFamily="34" charset="0"/>
              <a:buChar char="•"/>
            </a:pPr>
            <a:r>
              <a:rPr lang="en-US" sz="2000" b="1" dirty="0">
                <a:cs typeface="Calibri" panose="020F0502020204030204" pitchFamily="34" charset="0"/>
              </a:rPr>
              <a:t>AND</a:t>
            </a:r>
            <a:r>
              <a:rPr lang="en-US" sz="2000" dirty="0">
                <a:cs typeface="Calibri" panose="020F0502020204030204" pitchFamily="34" charset="0"/>
              </a:rPr>
              <a:t>, it also has a long history of including students as integral members of the research that happens on and beyond campus</a:t>
            </a:r>
            <a:endParaRPr lang="en-US" sz="2000" b="1" dirty="0">
              <a:cs typeface="Calibri" panose="020F0502020204030204" pitchFamily="34"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40759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DD33-6907-BB49-B894-C9C133341130}"/>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cs typeface="Calibri" panose="020F0502020204030204" pitchFamily="34" charset="0"/>
              </a:rPr>
              <a:t>Why Would You Want to Be Involved?</a:t>
            </a:r>
          </a:p>
        </p:txBody>
      </p:sp>
      <p:sp>
        <p:nvSpPr>
          <p:cNvPr id="3" name="Content Placeholder 2">
            <a:extLst>
              <a:ext uri="{FF2B5EF4-FFF2-40B4-BE49-F238E27FC236}">
                <a16:creationId xmlns:a16="http://schemas.microsoft.com/office/drawing/2014/main" id="{108818DE-AE04-0441-99D4-31765DF13154}"/>
              </a:ext>
            </a:extLst>
          </p:cNvPr>
          <p:cNvSpPr>
            <a:spLocks noGrp="1"/>
          </p:cNvSpPr>
          <p:nvPr>
            <p:ph idx="1"/>
          </p:nvPr>
        </p:nvSpPr>
        <p:spPr/>
        <p:txBody>
          <a:bodyPr>
            <a:noAutofit/>
          </a:bodyPr>
          <a:lstStyle/>
          <a:p>
            <a:pPr>
              <a:buFont typeface="Arial" panose="020B0604020202020204" pitchFamily="34" charset="0"/>
              <a:buChar char="•"/>
            </a:pPr>
            <a:r>
              <a:rPr lang="en-US" sz="2000" dirty="0">
                <a:cs typeface="Calibri" panose="020F0502020204030204" pitchFamily="34" charset="0"/>
              </a:rPr>
              <a:t>It’s amazing: stimulating, challenging, eye-opening, rewarding</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You get to work with other researchers, grad students, faculty, making knowledge together</a:t>
            </a:r>
          </a:p>
          <a:p>
            <a:pPr marL="0" indent="0">
              <a:buNone/>
            </a:pP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Studies show multiple benefits from participation:</a:t>
            </a:r>
          </a:p>
        </p:txBody>
      </p:sp>
    </p:spTree>
    <p:extLst>
      <p:ext uri="{BB962C8B-B14F-4D97-AF65-F5344CB8AC3E}">
        <p14:creationId xmlns:p14="http://schemas.microsoft.com/office/powerpoint/2010/main" val="357244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ECCB-9D95-874E-A267-213ECC0AB1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4D55E5-8C49-794E-98DC-953452F520FA}"/>
              </a:ext>
            </a:extLst>
          </p:cNvPr>
          <p:cNvSpPr>
            <a:spLocks noGrp="1"/>
          </p:cNvSpPr>
          <p:nvPr>
            <p:ph idx="1"/>
          </p:nvPr>
        </p:nvSpPr>
        <p:spPr/>
        <p:txBody>
          <a:bodyPr>
            <a:normAutofit/>
          </a:bodyPr>
          <a:lstStyle/>
          <a:p>
            <a:pPr>
              <a:buFont typeface="Arial" panose="020B0604020202020204" pitchFamily="34" charset="0"/>
              <a:buChar char="•"/>
            </a:pPr>
            <a:r>
              <a:rPr lang="en-US" sz="2000" dirty="0">
                <a:cs typeface="Calibri" panose="020F0502020204030204" pitchFamily="34" charset="0"/>
              </a:rPr>
              <a:t>Student researchers have deeper and richer experiences in their academic work</a:t>
            </a:r>
          </a:p>
          <a:p>
            <a:pPr lvl="0">
              <a:buFont typeface="Arial" panose="020B0604020202020204" pitchFamily="34" charset="0"/>
              <a:buChar char="•"/>
            </a:pPr>
            <a:r>
              <a:rPr lang="en-US" sz="2000" dirty="0"/>
              <a:t>Participation increases self confidence as well as leadership and communication skills</a:t>
            </a: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Student researchers see gains in GPAs and higher persistence </a:t>
            </a:r>
            <a:r>
              <a:rPr lang="en-US" sz="2000">
                <a:cs typeface="Calibri" panose="020F0502020204030204" pitchFamily="34" charset="0"/>
              </a:rPr>
              <a:t>and graduation rates</a:t>
            </a:r>
            <a:endParaRPr lang="en-US" sz="2000" dirty="0">
              <a:cs typeface="Calibri" panose="020F0502020204030204" pitchFamily="34" charset="0"/>
            </a:endParaRPr>
          </a:p>
          <a:p>
            <a:pPr>
              <a:buFont typeface="Arial" panose="020B0604020202020204" pitchFamily="34" charset="0"/>
              <a:buChar char="•"/>
            </a:pPr>
            <a:r>
              <a:rPr lang="en-US" sz="2000" dirty="0">
                <a:cs typeface="Calibri" panose="020F0502020204030204" pitchFamily="34" charset="0"/>
              </a:rPr>
              <a:t>And that these outcomes are true for </a:t>
            </a:r>
            <a:r>
              <a:rPr lang="en-US" sz="2000" b="1" dirty="0">
                <a:cs typeface="Calibri" panose="020F0502020204030204" pitchFamily="34" charset="0"/>
              </a:rPr>
              <a:t>all</a:t>
            </a:r>
            <a:r>
              <a:rPr lang="en-US" sz="2000" dirty="0">
                <a:cs typeface="Calibri" panose="020F0502020204030204" pitchFamily="34" charset="0"/>
              </a:rPr>
              <a:t> researchers, regardless of where they start</a:t>
            </a:r>
          </a:p>
          <a:p>
            <a:pPr>
              <a:buFont typeface="Arial" panose="020B0604020202020204" pitchFamily="34" charset="0"/>
              <a:buChar char="•"/>
            </a:pPr>
            <a:r>
              <a:rPr lang="en-US" sz="2000" dirty="0">
                <a:cs typeface="Calibri" panose="020F0502020204030204" pitchFamily="34" charset="0"/>
              </a:rPr>
              <a:t>Having an undergraduate research experience also strengthens applications for both graduate school and employers</a:t>
            </a:r>
          </a:p>
          <a:p>
            <a:endParaRPr lang="en-US" dirty="0"/>
          </a:p>
        </p:txBody>
      </p:sp>
    </p:spTree>
    <p:extLst>
      <p:ext uri="{BB962C8B-B14F-4D97-AF65-F5344CB8AC3E}">
        <p14:creationId xmlns:p14="http://schemas.microsoft.com/office/powerpoint/2010/main" val="301471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1441-3760-C946-A50B-F352AA05AC6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49927E-F1F4-264F-9B51-BF0D86179E2F}"/>
              </a:ext>
            </a:extLst>
          </p:cNvPr>
          <p:cNvPicPr>
            <a:picLocks noGrp="1" noChangeAspect="1"/>
          </p:cNvPicPr>
          <p:nvPr>
            <p:ph idx="1"/>
          </p:nvPr>
        </p:nvPicPr>
        <p:blipFill>
          <a:blip r:embed="rId2"/>
          <a:stretch>
            <a:fillRect/>
          </a:stretch>
        </p:blipFill>
        <p:spPr>
          <a:xfrm>
            <a:off x="2052536" y="499474"/>
            <a:ext cx="8392955" cy="5539863"/>
          </a:xfrm>
        </p:spPr>
      </p:pic>
    </p:spTree>
    <p:extLst>
      <p:ext uri="{BB962C8B-B14F-4D97-AF65-F5344CB8AC3E}">
        <p14:creationId xmlns:p14="http://schemas.microsoft.com/office/powerpoint/2010/main" val="116822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F61C-C856-1C4F-9E01-6D9502CAA8AC}"/>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cs typeface="Calibri" panose="020F0502020204030204" pitchFamily="34" charset="0"/>
              </a:rPr>
              <a:t>In other words. . . </a:t>
            </a:r>
          </a:p>
        </p:txBody>
      </p:sp>
      <p:sp>
        <p:nvSpPr>
          <p:cNvPr id="3" name="Content Placeholder 2">
            <a:extLst>
              <a:ext uri="{FF2B5EF4-FFF2-40B4-BE49-F238E27FC236}">
                <a16:creationId xmlns:a16="http://schemas.microsoft.com/office/drawing/2014/main" id="{4824C827-5A28-2444-B071-1A664314D27B}"/>
              </a:ext>
            </a:extLst>
          </p:cNvPr>
          <p:cNvSpPr>
            <a:spLocks noGrp="1"/>
          </p:cNvSpPr>
          <p:nvPr>
            <p:ph idx="1"/>
          </p:nvPr>
        </p:nvSpPr>
        <p:spPr/>
        <p:txBody>
          <a:bodyPr>
            <a:normAutofit/>
          </a:bodyPr>
          <a:lstStyle/>
          <a:p>
            <a:pPr>
              <a:buFont typeface="Arial" panose="020B0604020202020204" pitchFamily="34" charset="0"/>
              <a:buChar char="•"/>
            </a:pPr>
            <a:r>
              <a:rPr lang="en-US" sz="2400" dirty="0">
                <a:cs typeface="Calibri" panose="020F0502020204030204" pitchFamily="34" charset="0"/>
              </a:rPr>
              <a:t>Why wouldn’t you want to??? </a:t>
            </a:r>
          </a:p>
        </p:txBody>
      </p:sp>
    </p:spTree>
    <p:extLst>
      <p:ext uri="{BB962C8B-B14F-4D97-AF65-F5344CB8AC3E}">
        <p14:creationId xmlns:p14="http://schemas.microsoft.com/office/powerpoint/2010/main" val="95649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0D93-403F-4D47-9E68-458B088F5B3F}"/>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cs typeface="Calibri" panose="020F0502020204030204" pitchFamily="34" charset="0"/>
              </a:rPr>
              <a:t>How Can You Get Involved?</a:t>
            </a:r>
          </a:p>
        </p:txBody>
      </p:sp>
      <p:sp>
        <p:nvSpPr>
          <p:cNvPr id="3" name="Content Placeholder 2">
            <a:extLst>
              <a:ext uri="{FF2B5EF4-FFF2-40B4-BE49-F238E27FC236}">
                <a16:creationId xmlns:a16="http://schemas.microsoft.com/office/drawing/2014/main" id="{BC86FC0C-6AF4-E344-B638-DA2EBE4DA4BB}"/>
              </a:ext>
            </a:extLst>
          </p:cNvPr>
          <p:cNvSpPr>
            <a:spLocks noGrp="1"/>
          </p:cNvSpPr>
          <p:nvPr>
            <p:ph idx="1"/>
          </p:nvPr>
        </p:nvSpPr>
        <p:spPr/>
        <p:txBody>
          <a:bodyPr>
            <a:normAutofit/>
          </a:bodyPr>
          <a:lstStyle/>
          <a:p>
            <a:pPr marL="0" indent="0">
              <a:buNone/>
            </a:pPr>
            <a:r>
              <a:rPr lang="en-US" sz="2000" dirty="0"/>
              <a:t>Our office is a good first stop – we run several programs, coordinate with other research sponsors across campus, and serve as an umbrella for research at UD:</a:t>
            </a:r>
          </a:p>
          <a:p>
            <a:pPr marL="0" indent="0" algn="ctr">
              <a:buNone/>
            </a:pPr>
            <a:r>
              <a:rPr lang="en-US" sz="2000" dirty="0"/>
              <a:t>	</a:t>
            </a:r>
            <a:r>
              <a:rPr lang="en-US" sz="2000" dirty="0">
                <a:hlinkClick r:id="rId2"/>
              </a:rPr>
              <a:t>https://www.urp.udel.edu/</a:t>
            </a:r>
            <a:endParaRPr lang="en-US" sz="2000" dirty="0"/>
          </a:p>
          <a:p>
            <a:pPr marL="0" indent="0">
              <a:buNone/>
            </a:pPr>
            <a:endParaRPr lang="en-US" sz="2000" dirty="0"/>
          </a:p>
          <a:p>
            <a:pPr marL="0" indent="0">
              <a:buNone/>
            </a:pPr>
            <a:r>
              <a:rPr lang="en-US" sz="2000" dirty="0"/>
              <a:t>On the website you can:</a:t>
            </a:r>
          </a:p>
          <a:p>
            <a:pPr>
              <a:buFont typeface="Arial" panose="020B0604020202020204" pitchFamily="34" charset="0"/>
              <a:buChar char="•"/>
            </a:pPr>
            <a:r>
              <a:rPr lang="en-US" sz="2000" dirty="0"/>
              <a:t>Learn about the programs we run</a:t>
            </a:r>
          </a:p>
          <a:p>
            <a:pPr>
              <a:buFont typeface="Arial" panose="020B0604020202020204" pitchFamily="34" charset="0"/>
              <a:buChar char="•"/>
            </a:pPr>
            <a:r>
              <a:rPr lang="en-US" sz="2000" dirty="0"/>
              <a:t>Make an appointment to talk with one of us to find out more</a:t>
            </a:r>
          </a:p>
          <a:p>
            <a:pPr>
              <a:buFont typeface="Arial" panose="020B0604020202020204" pitchFamily="34" charset="0"/>
              <a:buChar char="•"/>
            </a:pPr>
            <a:r>
              <a:rPr lang="en-US" sz="2000" dirty="0"/>
              <a:t>Ask us anything about research!</a:t>
            </a:r>
          </a:p>
        </p:txBody>
      </p:sp>
    </p:spTree>
    <p:extLst>
      <p:ext uri="{BB962C8B-B14F-4D97-AF65-F5344CB8AC3E}">
        <p14:creationId xmlns:p14="http://schemas.microsoft.com/office/powerpoint/2010/main" val="14980965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256</TotalTime>
  <Words>706</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      Getting Started in Research: What it is, and why you might want to do it </vt:lpstr>
      <vt:lpstr>Research: What is It?</vt:lpstr>
      <vt:lpstr>Research: What is It?</vt:lpstr>
      <vt:lpstr>Research: What is It?</vt:lpstr>
      <vt:lpstr> Why Would You Want to Be Involved?</vt:lpstr>
      <vt:lpstr>PowerPoint Presentation</vt:lpstr>
      <vt:lpstr>PowerPoint Presentation</vt:lpstr>
      <vt:lpstr> In other words. . . </vt:lpstr>
      <vt:lpstr> How Can You Get Involved?</vt:lpstr>
      <vt:lpstr> URP Programs</vt:lpstr>
      <vt:lpstr> Other Research Opportunities</vt:lpstr>
      <vt:lpstr>Summer Application Deadlines</vt:lpstr>
      <vt:lpstr> Bottom Line</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Research:  What is it? Why would you want to do it? How can you get involved?</dc:title>
  <dc:creator>Crawford, Iain</dc:creator>
  <cp:lastModifiedBy>PROV-Generic-Student</cp:lastModifiedBy>
  <cp:revision>21</cp:revision>
  <dcterms:created xsi:type="dcterms:W3CDTF">2020-09-29T13:22:51Z</dcterms:created>
  <dcterms:modified xsi:type="dcterms:W3CDTF">2020-10-14T18:40:02Z</dcterms:modified>
</cp:coreProperties>
</file>